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58" r:id="rId3"/>
  </p:sldIdLst>
  <p:sldSz cx="6858000" cy="9906000" type="A4"/>
  <p:notesSz cx="6797675" cy="9926638"/>
  <p:defaultTextStyle>
    <a:defPPr>
      <a:defRPr lang="ja-JP"/>
    </a:defPPr>
    <a:lvl1pPr marL="0" algn="l" defTabSz="839876" rtl="0" eaLnBrk="1" latinLnBrk="0" hangingPunct="1">
      <a:defRPr kumimoji="1"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kumimoji="1"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kumimoji="1"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kumimoji="1"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kumimoji="1"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kumimoji="1"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kumimoji="1"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kumimoji="1"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kumimoji="1"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3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9" autoAdjust="0"/>
    <p:restoredTop sz="94660"/>
  </p:normalViewPr>
  <p:slideViewPr>
    <p:cSldViewPr snapToGrid="0">
      <p:cViewPr varScale="1">
        <p:scale>
          <a:sx n="79" d="100"/>
          <a:sy n="79" d="100"/>
        </p:scale>
        <p:origin x="26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9D3-B5A8-4D9D-BD59-CBEC03C79414}" type="datetimeFigureOut">
              <a:rPr kumimoji="1" lang="ja-JP" altLang="en-US" smtClean="0"/>
              <a:t>2026/6/27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4A33-603D-43B6-BD03-BD2475B20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75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9D3-B5A8-4D9D-BD59-CBEC03C79414}" type="datetimeFigureOut">
              <a:rPr kumimoji="1" lang="ja-JP" altLang="en-US" smtClean="0"/>
              <a:t>2026/6/27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4A33-603D-43B6-BD03-BD2475B20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43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9D3-B5A8-4D9D-BD59-CBEC03C79414}" type="datetimeFigureOut">
              <a:rPr kumimoji="1" lang="ja-JP" altLang="en-US" smtClean="0"/>
              <a:t>2026/6/27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4A33-603D-43B6-BD03-BD2475B20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41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9D3-B5A8-4D9D-BD59-CBEC03C79414}" type="datetimeFigureOut">
              <a:rPr kumimoji="1" lang="ja-JP" altLang="en-US" smtClean="0"/>
              <a:t>2026/6/27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4A33-603D-43B6-BD03-BD2475B20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45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9D3-B5A8-4D9D-BD59-CBEC03C79414}" type="datetimeFigureOut">
              <a:rPr kumimoji="1" lang="ja-JP" altLang="en-US" smtClean="0"/>
              <a:t>2026/6/27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4A33-603D-43B6-BD03-BD2475B20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09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9D3-B5A8-4D9D-BD59-CBEC03C79414}" type="datetimeFigureOut">
              <a:rPr kumimoji="1" lang="ja-JP" altLang="en-US" smtClean="0"/>
              <a:t>2026/6/27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4A33-603D-43B6-BD03-BD2475B20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71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9D3-B5A8-4D9D-BD59-CBEC03C79414}" type="datetimeFigureOut">
              <a:rPr kumimoji="1" lang="ja-JP" altLang="en-US" smtClean="0"/>
              <a:t>2026/6/27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4A33-603D-43B6-BD03-BD2475B20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2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9D3-B5A8-4D9D-BD59-CBEC03C79414}" type="datetimeFigureOut">
              <a:rPr kumimoji="1" lang="ja-JP" altLang="en-US" smtClean="0"/>
              <a:t>2026/6/27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4A33-603D-43B6-BD03-BD2475B20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30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9D3-B5A8-4D9D-BD59-CBEC03C79414}" type="datetimeFigureOut">
              <a:rPr kumimoji="1" lang="ja-JP" altLang="en-US" smtClean="0"/>
              <a:t>2026/6/27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4A33-603D-43B6-BD03-BD2475B20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26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9D3-B5A8-4D9D-BD59-CBEC03C79414}" type="datetimeFigureOut">
              <a:rPr kumimoji="1" lang="ja-JP" altLang="en-US" smtClean="0"/>
              <a:t>2026/6/27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4A33-603D-43B6-BD03-BD2475B20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18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9D3-B5A8-4D9D-BD59-CBEC03C79414}" type="datetimeFigureOut">
              <a:rPr kumimoji="1" lang="ja-JP" altLang="en-US" smtClean="0"/>
              <a:t>2026/6/27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4A33-603D-43B6-BD03-BD2475B20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05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7C9D3-B5A8-4D9D-BD59-CBEC03C79414}" type="datetimeFigureOut">
              <a:rPr kumimoji="1" lang="ja-JP" altLang="en-US" smtClean="0"/>
              <a:t>2026/6/27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24A33-603D-43B6-BD03-BD2475B20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79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3485B63D-02D5-C740-FCDD-1B8B01903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270" y="5414059"/>
            <a:ext cx="1306352" cy="1306352"/>
          </a:xfrm>
          <a:prstGeom prst="rect">
            <a:avLst/>
          </a:prstGeom>
        </p:spPr>
      </p:pic>
      <p:grpSp>
        <p:nvGrpSpPr>
          <p:cNvPr id="122" name="グループ化 121"/>
          <p:cNvGrpSpPr/>
          <p:nvPr/>
        </p:nvGrpSpPr>
        <p:grpSpPr>
          <a:xfrm>
            <a:off x="0" y="36079"/>
            <a:ext cx="6854264" cy="1233253"/>
            <a:chOff x="-334755" y="-298883"/>
            <a:chExt cx="7541137" cy="1357201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-324310" y="-298883"/>
              <a:ext cx="7520246" cy="0"/>
            </a:xfrm>
            <a:prstGeom prst="line">
              <a:avLst/>
            </a:prstGeom>
            <a:noFill/>
            <a:ln w="3810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-324310" y="-229873"/>
              <a:ext cx="7530691" cy="0"/>
            </a:xfrm>
            <a:prstGeom prst="line">
              <a:avLst/>
            </a:prstGeom>
            <a:noFill/>
            <a:ln w="317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-334755" y="977806"/>
              <a:ext cx="7541136" cy="0"/>
            </a:xfrm>
            <a:prstGeom prst="line">
              <a:avLst/>
            </a:prstGeom>
            <a:noFill/>
            <a:ln w="317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-334755" y="1058318"/>
              <a:ext cx="7541137" cy="0"/>
            </a:xfrm>
            <a:prstGeom prst="line">
              <a:avLst/>
            </a:prstGeom>
            <a:noFill/>
            <a:ln w="3810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" name="テキスト ボックス 147"/>
          <p:cNvSpPr txBox="1"/>
          <p:nvPr/>
        </p:nvSpPr>
        <p:spPr>
          <a:xfrm>
            <a:off x="2576514" y="21364575"/>
            <a:ext cx="6715125" cy="15335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endParaRPr lang="en-US" altLang="ja-JP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10312400" y="20335875"/>
            <a:ext cx="33718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/>
          </a:p>
        </p:txBody>
      </p:sp>
      <p:grpSp>
        <p:nvGrpSpPr>
          <p:cNvPr id="121" name="グループ化 120"/>
          <p:cNvGrpSpPr/>
          <p:nvPr/>
        </p:nvGrpSpPr>
        <p:grpSpPr>
          <a:xfrm>
            <a:off x="0" y="3573368"/>
            <a:ext cx="6831758" cy="516152"/>
            <a:chOff x="-350839" y="1130583"/>
            <a:chExt cx="7559675" cy="530150"/>
          </a:xfrm>
        </p:grpSpPr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-350838" y="1145675"/>
              <a:ext cx="7555554" cy="515058"/>
              <a:chOff x="0" y="0"/>
              <a:chExt cx="657" cy="62"/>
            </a:xfrm>
          </p:grpSpPr>
          <p:sp>
            <p:nvSpPr>
              <p:cNvPr id="18" name="Freeform 23" descr="25%"/>
              <p:cNvSpPr>
                <a:spLocks/>
              </p:cNvSpPr>
              <p:nvPr/>
            </p:nvSpPr>
            <p:spPr bwMode="auto">
              <a:xfrm>
                <a:off x="0" y="0"/>
                <a:ext cx="46" cy="62"/>
              </a:xfrm>
              <a:custGeom>
                <a:avLst/>
                <a:gdLst>
                  <a:gd name="T0" fmla="*/ 23 w 47"/>
                  <a:gd name="T1" fmla="*/ 0 h 61"/>
                  <a:gd name="T2" fmla="*/ 16 w 47"/>
                  <a:gd name="T3" fmla="*/ 30 h 61"/>
                  <a:gd name="T4" fmla="*/ 23 w 47"/>
                  <a:gd name="T5" fmla="*/ 187 h 61"/>
                  <a:gd name="T6" fmla="*/ 0 w 47"/>
                  <a:gd name="T7" fmla="*/ 187 h 61"/>
                  <a:gd name="T8" fmla="*/ 0 w 47"/>
                  <a:gd name="T9" fmla="*/ 0 h 61"/>
                  <a:gd name="T10" fmla="*/ 23 w 47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1">
                    <a:moveTo>
                      <a:pt x="47" y="0"/>
                    </a:moveTo>
                    <a:lnTo>
                      <a:pt x="16" y="31"/>
                    </a:lnTo>
                    <a:lnTo>
                      <a:pt x="46" y="61"/>
                    </a:lnTo>
                    <a:lnTo>
                      <a:pt x="0" y="61"/>
                    </a:lnTo>
                    <a:lnTo>
                      <a:pt x="0" y="0"/>
                    </a:lnTo>
                    <a:lnTo>
                      <a:pt x="47" y="0"/>
                    </a:lnTo>
                    <a:close/>
                  </a:path>
                </a:pathLst>
              </a:custGeom>
              <a:pattFill prst="pct25">
                <a:fgClr>
                  <a:srgbClr val="000000"/>
                </a:fgClr>
                <a:bgClr>
                  <a:srgbClr val="FFFFFF"/>
                </a:bgClr>
              </a:pattFill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Freeform 24" descr="25%"/>
              <p:cNvSpPr>
                <a:spLocks/>
              </p:cNvSpPr>
              <p:nvPr/>
            </p:nvSpPr>
            <p:spPr bwMode="auto">
              <a:xfrm flipH="1">
                <a:off x="611" y="0"/>
                <a:ext cx="46" cy="62"/>
              </a:xfrm>
              <a:custGeom>
                <a:avLst/>
                <a:gdLst>
                  <a:gd name="T0" fmla="*/ 23 w 47"/>
                  <a:gd name="T1" fmla="*/ 0 h 61"/>
                  <a:gd name="T2" fmla="*/ 16 w 47"/>
                  <a:gd name="T3" fmla="*/ 30 h 61"/>
                  <a:gd name="T4" fmla="*/ 23 w 47"/>
                  <a:gd name="T5" fmla="*/ 187 h 61"/>
                  <a:gd name="T6" fmla="*/ 0 w 47"/>
                  <a:gd name="T7" fmla="*/ 187 h 61"/>
                  <a:gd name="T8" fmla="*/ 0 w 47"/>
                  <a:gd name="T9" fmla="*/ 0 h 61"/>
                  <a:gd name="T10" fmla="*/ 23 w 47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1">
                    <a:moveTo>
                      <a:pt x="47" y="0"/>
                    </a:moveTo>
                    <a:lnTo>
                      <a:pt x="16" y="31"/>
                    </a:lnTo>
                    <a:lnTo>
                      <a:pt x="46" y="61"/>
                    </a:lnTo>
                    <a:lnTo>
                      <a:pt x="0" y="61"/>
                    </a:lnTo>
                    <a:lnTo>
                      <a:pt x="0" y="0"/>
                    </a:lnTo>
                    <a:lnTo>
                      <a:pt x="47" y="0"/>
                    </a:lnTo>
                    <a:close/>
                  </a:path>
                </a:pathLst>
              </a:custGeom>
              <a:pattFill prst="pct25">
                <a:fgClr>
                  <a:srgbClr val="000000"/>
                </a:fgClr>
                <a:bgClr>
                  <a:srgbClr val="FFFFFF"/>
                </a:bgClr>
              </a:pattFill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57" cy="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" name="テキスト ボックス 158"/>
            <p:cNvSpPr txBox="1"/>
            <p:nvPr/>
          </p:nvSpPr>
          <p:spPr>
            <a:xfrm>
              <a:off x="-350839" y="1130583"/>
              <a:ext cx="7559675" cy="52386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風水害発生時の資源・ごみの出し方</a:t>
              </a:r>
            </a:p>
          </p:txBody>
        </p:sp>
      </p:grpSp>
      <p:sp>
        <p:nvSpPr>
          <p:cNvPr id="72" name="テキスト ボックス 8"/>
          <p:cNvSpPr txBox="1"/>
          <p:nvPr/>
        </p:nvSpPr>
        <p:spPr>
          <a:xfrm>
            <a:off x="9398000" y="21869400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73" name="テキスト ボックス 11"/>
          <p:cNvSpPr txBox="1"/>
          <p:nvPr/>
        </p:nvSpPr>
        <p:spPr>
          <a:xfrm>
            <a:off x="9312275" y="21888450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graphicFrame>
        <p:nvGraphicFramePr>
          <p:cNvPr id="116" name="表 115"/>
          <p:cNvGraphicFramePr>
            <a:graphicFrameLocks noGrp="1"/>
          </p:cNvGraphicFramePr>
          <p:nvPr/>
        </p:nvGraphicFramePr>
        <p:xfrm>
          <a:off x="1" y="9446494"/>
          <a:ext cx="6858004" cy="432000"/>
        </p:xfrm>
        <a:graphic>
          <a:graphicData uri="http://schemas.openxmlformats.org/drawingml/2006/table">
            <a:tbl>
              <a:tblPr/>
              <a:tblGrid>
                <a:gridCol w="2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b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覧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581" marR="8581" marT="8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61E661E-E0BD-F7B0-45B5-1E35BAEC5EB5}"/>
              </a:ext>
            </a:extLst>
          </p:cNvPr>
          <p:cNvSpPr txBox="1"/>
          <p:nvPr/>
        </p:nvSpPr>
        <p:spPr>
          <a:xfrm>
            <a:off x="1608998" y="123262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清掃だより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B9C0E3E-3FFD-446F-3444-E1B56E8300C8}"/>
              </a:ext>
            </a:extLst>
          </p:cNvPr>
          <p:cNvSpPr txBox="1"/>
          <p:nvPr/>
        </p:nvSpPr>
        <p:spPr>
          <a:xfrm>
            <a:off x="5764893" y="366081"/>
            <a:ext cx="819455" cy="34669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保存版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8B9C0C-67B2-4E92-32D2-B837EFE8DFC8}"/>
              </a:ext>
            </a:extLst>
          </p:cNvPr>
          <p:cNvSpPr txBox="1"/>
          <p:nvPr/>
        </p:nvSpPr>
        <p:spPr>
          <a:xfrm>
            <a:off x="121218" y="1395559"/>
            <a:ext cx="34252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1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近年、自然災害は激甚化・頻発化しています。</a:t>
            </a:r>
          </a:p>
          <a:p>
            <a:pPr algn="just"/>
            <a:r>
              <a:rPr lang="ja-JP" altLang="ja-JP" sz="1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令和７年９月</a:t>
            </a:r>
            <a:r>
              <a:rPr lang="en-US" altLang="ja-JP" sz="1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11</a:t>
            </a:r>
            <a:r>
              <a:rPr lang="ja-JP" altLang="ja-JP" sz="1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日には、大田区で初めて「記録的短時間大雨情報」が発表され、家屋の浸水など多くの被害が発生しました。</a:t>
            </a:r>
          </a:p>
          <a:p>
            <a:pPr algn="just"/>
            <a:r>
              <a:rPr lang="ja-JP" altLang="ja-JP" sz="1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今回は、こうした自然災害のうち、台風等の風水害発生時のごみの出し方などについてご案内します。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4472E44-0B31-8B82-9548-7A4ACAC9D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1374665"/>
            <a:ext cx="2756693" cy="1914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18C5021-72F6-6A78-07B1-7ADB3EC13AE4}"/>
              </a:ext>
            </a:extLst>
          </p:cNvPr>
          <p:cNvSpPr txBox="1"/>
          <p:nvPr/>
        </p:nvSpPr>
        <p:spPr>
          <a:xfrm>
            <a:off x="1219106" y="976933"/>
            <a:ext cx="642937" cy="218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0" i="0" u="none" strike="noStrike" baseline="0" dirty="0">
                <a:latin typeface="UDShinGoPr6-Regular"/>
              </a:rPr>
              <a:t>Ⓒ大田区</a:t>
            </a:r>
            <a:endParaRPr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DD09BBA-5E74-F91F-F57F-1F6627D00D77}"/>
              </a:ext>
            </a:extLst>
          </p:cNvPr>
          <p:cNvSpPr txBox="1"/>
          <p:nvPr/>
        </p:nvSpPr>
        <p:spPr>
          <a:xfrm>
            <a:off x="121218" y="7918040"/>
            <a:ext cx="64549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ja-JP" altLang="en-US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正しい排出が</a:t>
            </a:r>
            <a:r>
              <a:rPr lang="ja-JP" altLang="ja-JP" sz="2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災害からの</a:t>
            </a:r>
            <a:r>
              <a:rPr lang="ja-JP" altLang="ja-JP" sz="2000" b="1" u="sng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復旧・復興への近道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となります。</a:t>
            </a:r>
          </a:p>
          <a:p>
            <a:pPr algn="just"/>
            <a:r>
              <a:rPr lang="ja-JP" altLang="en-US" sz="1800" b="1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★ </a:t>
            </a:r>
            <a:r>
              <a:rPr lang="ja-JP" altLang="ja-JP" sz="1800" b="1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災害時の大事なお知らせは、区ホームページや</a:t>
            </a:r>
            <a:endParaRPr lang="en-US" altLang="ja-JP" sz="1800" b="1" kern="100" dirty="0"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b="1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1800" b="1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ごみ分別アプリ等で、速やかに皆様にお伝えします。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74D5F0F-17D6-9426-4C50-15A89C1EB856}"/>
              </a:ext>
            </a:extLst>
          </p:cNvPr>
          <p:cNvSpPr txBox="1"/>
          <p:nvPr/>
        </p:nvSpPr>
        <p:spPr>
          <a:xfrm>
            <a:off x="2703560" y="9058380"/>
            <a:ext cx="3358612" cy="346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具体的な排出方法等は次ページへ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4368918C-87D6-27DC-28B8-5CF31824CC13}"/>
              </a:ext>
            </a:extLst>
          </p:cNvPr>
          <p:cNvSpPr/>
          <p:nvPr/>
        </p:nvSpPr>
        <p:spPr>
          <a:xfrm>
            <a:off x="6087838" y="9117935"/>
            <a:ext cx="567848" cy="24838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5B03EAC-2E04-037F-2D13-2CB8874BDD9D}"/>
              </a:ext>
            </a:extLst>
          </p:cNvPr>
          <p:cNvSpPr txBox="1"/>
          <p:nvPr/>
        </p:nvSpPr>
        <p:spPr>
          <a:xfrm>
            <a:off x="84174" y="4223432"/>
            <a:ext cx="67438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000" b="1" u="sng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〇 </a:t>
            </a:r>
            <a:r>
              <a:rPr lang="ja-JP" altLang="en-US" sz="2000" b="1" u="sng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区が案内する</a:t>
            </a:r>
            <a:r>
              <a:rPr lang="ja-JP" altLang="ja-JP" sz="2000" b="1" u="sng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場所への排出</a:t>
            </a:r>
            <a:r>
              <a:rPr lang="ja-JP" altLang="en-US" sz="2000" b="1" u="sng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kern="100" dirty="0">
                <a:effectLst/>
                <a:latin typeface="游明朝" panose="02020400000000000000" pitchFamily="18" charset="-128"/>
                <a:ea typeface="BIZ UD明朝 Medium" panose="02020500000000000000" pitchFamily="17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お願いします。</a:t>
            </a:r>
            <a:endParaRPr lang="en-US" altLang="ja-JP" sz="16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17855DF-2485-F7B1-6429-C53332889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3" y="142673"/>
            <a:ext cx="1474652" cy="101755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51F19A-D8B9-7BBB-8F91-41664DD1C497}"/>
              </a:ext>
            </a:extLst>
          </p:cNvPr>
          <p:cNvSpPr txBox="1"/>
          <p:nvPr/>
        </p:nvSpPr>
        <p:spPr>
          <a:xfrm>
            <a:off x="3840480" y="3278517"/>
            <a:ext cx="27377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日の被害状況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94CE82-CFE8-E6A1-9E37-510C6DBCEC53}"/>
              </a:ext>
            </a:extLst>
          </p:cNvPr>
          <p:cNvSpPr txBox="1"/>
          <p:nvPr/>
        </p:nvSpPr>
        <p:spPr>
          <a:xfrm>
            <a:off x="5530193" y="811051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令和８年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７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月発行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AB65E7A-EC75-3B5D-E2EE-09C54C164E5D}"/>
              </a:ext>
            </a:extLst>
          </p:cNvPr>
          <p:cNvSpPr txBox="1"/>
          <p:nvPr/>
        </p:nvSpPr>
        <p:spPr>
          <a:xfrm>
            <a:off x="84174" y="4652009"/>
            <a:ext cx="67438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000" b="1" u="sng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〇 </a:t>
            </a:r>
            <a:r>
              <a:rPr lang="ja-JP" altLang="ja-JP" sz="2000" b="1" u="sng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可能な限りの分別</a:t>
            </a:r>
            <a:r>
              <a:rPr lang="en-US" altLang="ja-JP" sz="2000" b="1" u="sng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kern="100" dirty="0">
                <a:effectLst/>
                <a:latin typeface="游明朝" panose="02020400000000000000" pitchFamily="18" charset="-128"/>
                <a:ea typeface="BIZ UD明朝 Medium" panose="02020500000000000000" pitchFamily="17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お願いします。</a:t>
            </a:r>
            <a:endParaRPr lang="en-US" altLang="ja-JP" sz="16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4BFFCD9-19DB-DC87-EA64-728E3F8FD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80" y="5339923"/>
            <a:ext cx="2912368" cy="2185989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772B014-A493-6CF6-CD96-2D442721EEF4}"/>
              </a:ext>
            </a:extLst>
          </p:cNvPr>
          <p:cNvSpPr txBox="1"/>
          <p:nvPr/>
        </p:nvSpPr>
        <p:spPr>
          <a:xfrm>
            <a:off x="117336" y="7558256"/>
            <a:ext cx="3429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出典：環境省「災害廃棄物対策フォトチャンネル」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2E6F9893-9A15-39AB-C5D7-BC6C70F9D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461" y="5292323"/>
            <a:ext cx="1665802" cy="1646996"/>
          </a:xfrm>
          <a:prstGeom prst="rect">
            <a:avLst/>
          </a:prstGeom>
        </p:spPr>
      </p:pic>
      <p:sp>
        <p:nvSpPr>
          <p:cNvPr id="31" name="矢印: 右 30">
            <a:extLst>
              <a:ext uri="{FF2B5EF4-FFF2-40B4-BE49-F238E27FC236}">
                <a16:creationId xmlns:a16="http://schemas.microsoft.com/office/drawing/2014/main" id="{3D5F9D36-36AE-DB58-5E3D-87AB0275CC51}"/>
              </a:ext>
            </a:extLst>
          </p:cNvPr>
          <p:cNvSpPr/>
          <p:nvPr/>
        </p:nvSpPr>
        <p:spPr>
          <a:xfrm>
            <a:off x="3268635" y="6220564"/>
            <a:ext cx="535387" cy="400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AC92ECB-4617-28D5-A7FB-841E91872C36}"/>
              </a:ext>
            </a:extLst>
          </p:cNvPr>
          <p:cNvSpPr txBox="1"/>
          <p:nvPr/>
        </p:nvSpPr>
        <p:spPr>
          <a:xfrm>
            <a:off x="229080" y="5037378"/>
            <a:ext cx="291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分別が十分でない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CF21993E-303E-BB70-CB8F-9A7D03B01A66}"/>
              </a:ext>
            </a:extLst>
          </p:cNvPr>
          <p:cNvSpPr/>
          <p:nvPr/>
        </p:nvSpPr>
        <p:spPr>
          <a:xfrm>
            <a:off x="4911567" y="4531937"/>
            <a:ext cx="1306352" cy="713558"/>
          </a:xfrm>
          <a:prstGeom prst="wedgeEllipseCallout">
            <a:avLst>
              <a:gd name="adj1" fmla="val -38511"/>
              <a:gd name="adj2" fmla="val 6396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4FFFA7-AA71-38DE-C299-F9ADAAF566A8}"/>
              </a:ext>
            </a:extLst>
          </p:cNvPr>
          <p:cNvSpPr txBox="1"/>
          <p:nvPr/>
        </p:nvSpPr>
        <p:spPr>
          <a:xfrm>
            <a:off x="5032559" y="4590270"/>
            <a:ext cx="1080891" cy="60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分別する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ぴょん！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744CB19-30D8-7A7C-BAAD-274D6B25E230}"/>
              </a:ext>
            </a:extLst>
          </p:cNvPr>
          <p:cNvSpPr txBox="1"/>
          <p:nvPr/>
        </p:nvSpPr>
        <p:spPr>
          <a:xfrm>
            <a:off x="5746508" y="6605642"/>
            <a:ext cx="1031051" cy="346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粗大ごみ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7FAD81-23FE-1314-FFDA-C904E2A9BC0C}"/>
              </a:ext>
            </a:extLst>
          </p:cNvPr>
          <p:cNvSpPr txBox="1"/>
          <p:nvPr/>
        </p:nvSpPr>
        <p:spPr>
          <a:xfrm>
            <a:off x="3190216" y="6949713"/>
            <a:ext cx="3649174" cy="60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家電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品目（エアコン、テレビ等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区では回収できません。</a:t>
            </a:r>
          </a:p>
        </p:txBody>
      </p:sp>
    </p:spTree>
    <p:extLst>
      <p:ext uri="{BB962C8B-B14F-4D97-AF65-F5344CB8AC3E}">
        <p14:creationId xmlns:p14="http://schemas.microsoft.com/office/powerpoint/2010/main" val="68644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62D75107-FDF2-075C-5D63-ED369A24F1A7}"/>
              </a:ext>
            </a:extLst>
          </p:cNvPr>
          <p:cNvSpPr/>
          <p:nvPr/>
        </p:nvSpPr>
        <p:spPr>
          <a:xfrm>
            <a:off x="3784035" y="8525410"/>
            <a:ext cx="3007742" cy="1340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973" y="5916399"/>
            <a:ext cx="6811514" cy="518876"/>
            <a:chOff x="0" y="0"/>
            <a:chExt cx="6718788" cy="514350"/>
          </a:xfrm>
        </p:grpSpPr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0" y="0"/>
              <a:ext cx="6715125" cy="514350"/>
              <a:chOff x="0" y="0"/>
              <a:chExt cx="657" cy="62"/>
            </a:xfrm>
          </p:grpSpPr>
          <p:sp>
            <p:nvSpPr>
              <p:cNvPr id="16" name="Freeform 23" descr="25%"/>
              <p:cNvSpPr>
                <a:spLocks/>
              </p:cNvSpPr>
              <p:nvPr/>
            </p:nvSpPr>
            <p:spPr bwMode="auto">
              <a:xfrm>
                <a:off x="0" y="0"/>
                <a:ext cx="46" cy="62"/>
              </a:xfrm>
              <a:custGeom>
                <a:avLst/>
                <a:gdLst>
                  <a:gd name="T0" fmla="*/ 23 w 47"/>
                  <a:gd name="T1" fmla="*/ 0 h 61"/>
                  <a:gd name="T2" fmla="*/ 16 w 47"/>
                  <a:gd name="T3" fmla="*/ 30 h 61"/>
                  <a:gd name="T4" fmla="*/ 23 w 47"/>
                  <a:gd name="T5" fmla="*/ 187 h 61"/>
                  <a:gd name="T6" fmla="*/ 0 w 47"/>
                  <a:gd name="T7" fmla="*/ 187 h 61"/>
                  <a:gd name="T8" fmla="*/ 0 w 47"/>
                  <a:gd name="T9" fmla="*/ 0 h 61"/>
                  <a:gd name="T10" fmla="*/ 23 w 47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1">
                    <a:moveTo>
                      <a:pt x="47" y="0"/>
                    </a:moveTo>
                    <a:lnTo>
                      <a:pt x="16" y="31"/>
                    </a:lnTo>
                    <a:lnTo>
                      <a:pt x="46" y="61"/>
                    </a:lnTo>
                    <a:lnTo>
                      <a:pt x="0" y="61"/>
                    </a:lnTo>
                    <a:lnTo>
                      <a:pt x="0" y="0"/>
                    </a:lnTo>
                    <a:lnTo>
                      <a:pt x="47" y="0"/>
                    </a:lnTo>
                    <a:close/>
                  </a:path>
                </a:pathLst>
              </a:custGeom>
              <a:pattFill prst="pct25">
                <a:fgClr>
                  <a:srgbClr val="000000"/>
                </a:fgClr>
                <a:bgClr>
                  <a:srgbClr val="FFFFFF"/>
                </a:bgClr>
              </a:pattFill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Freeform 24" descr="25%"/>
              <p:cNvSpPr>
                <a:spLocks/>
              </p:cNvSpPr>
              <p:nvPr/>
            </p:nvSpPr>
            <p:spPr bwMode="auto">
              <a:xfrm flipH="1">
                <a:off x="611" y="0"/>
                <a:ext cx="46" cy="62"/>
              </a:xfrm>
              <a:custGeom>
                <a:avLst/>
                <a:gdLst>
                  <a:gd name="T0" fmla="*/ 23 w 47"/>
                  <a:gd name="T1" fmla="*/ 0 h 61"/>
                  <a:gd name="T2" fmla="*/ 16 w 47"/>
                  <a:gd name="T3" fmla="*/ 30 h 61"/>
                  <a:gd name="T4" fmla="*/ 23 w 47"/>
                  <a:gd name="T5" fmla="*/ 187 h 61"/>
                  <a:gd name="T6" fmla="*/ 0 w 47"/>
                  <a:gd name="T7" fmla="*/ 187 h 61"/>
                  <a:gd name="T8" fmla="*/ 0 w 47"/>
                  <a:gd name="T9" fmla="*/ 0 h 61"/>
                  <a:gd name="T10" fmla="*/ 23 w 47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1">
                    <a:moveTo>
                      <a:pt x="47" y="0"/>
                    </a:moveTo>
                    <a:lnTo>
                      <a:pt x="16" y="31"/>
                    </a:lnTo>
                    <a:lnTo>
                      <a:pt x="46" y="61"/>
                    </a:lnTo>
                    <a:lnTo>
                      <a:pt x="0" y="61"/>
                    </a:lnTo>
                    <a:lnTo>
                      <a:pt x="0" y="0"/>
                    </a:lnTo>
                    <a:lnTo>
                      <a:pt x="47" y="0"/>
                    </a:lnTo>
                    <a:close/>
                  </a:path>
                </a:pathLst>
              </a:custGeom>
              <a:pattFill prst="pct25">
                <a:fgClr>
                  <a:srgbClr val="000000"/>
                </a:fgClr>
                <a:bgClr>
                  <a:srgbClr val="FFFFFF"/>
                </a:bgClr>
              </a:pattFill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57" cy="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5" name="テキスト ボックス 158"/>
            <p:cNvSpPr txBox="1"/>
            <p:nvPr/>
          </p:nvSpPr>
          <p:spPr>
            <a:xfrm>
              <a:off x="0" y="9525"/>
              <a:ext cx="6718788" cy="45103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2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6" name="テキスト ボックス 17"/>
          <p:cNvSpPr txBox="1"/>
          <p:nvPr/>
        </p:nvSpPr>
        <p:spPr bwMode="auto">
          <a:xfrm>
            <a:off x="-8063" y="17013"/>
            <a:ext cx="6715125" cy="46119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ja-JP" sz="2500" dirty="0"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8062" y="5956396"/>
            <a:ext cx="6799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台風の接近が予想される場合</a:t>
            </a:r>
            <a:endParaRPr kumimoji="1" lang="ja-JP" altLang="en-US" sz="2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0" name="Group 21">
            <a:extLst>
              <a:ext uri="{FF2B5EF4-FFF2-40B4-BE49-F238E27FC236}">
                <a16:creationId xmlns:a16="http://schemas.microsoft.com/office/drawing/2014/main" id="{71F96F9C-C98D-D6AE-CD76-A84A52B37898}"/>
              </a:ext>
            </a:extLst>
          </p:cNvPr>
          <p:cNvGrpSpPr>
            <a:grpSpLocks/>
          </p:cNvGrpSpPr>
          <p:nvPr/>
        </p:nvGrpSpPr>
        <p:grpSpPr bwMode="auto">
          <a:xfrm>
            <a:off x="35240" y="40289"/>
            <a:ext cx="6806419" cy="499424"/>
            <a:chOff x="30052" y="10"/>
            <a:chExt cx="654" cy="62"/>
          </a:xfrm>
        </p:grpSpPr>
        <p:sp>
          <p:nvSpPr>
            <p:cNvPr id="92" name="Freeform 23" descr="25%">
              <a:extLst>
                <a:ext uri="{FF2B5EF4-FFF2-40B4-BE49-F238E27FC236}">
                  <a16:creationId xmlns:a16="http://schemas.microsoft.com/office/drawing/2014/main" id="{81220F3C-BCD8-C89E-47B1-B3D58FF02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2" y="10"/>
              <a:ext cx="46" cy="62"/>
            </a:xfrm>
            <a:custGeom>
              <a:avLst/>
              <a:gdLst>
                <a:gd name="T0" fmla="*/ 23 w 47"/>
                <a:gd name="T1" fmla="*/ 0 h 61"/>
                <a:gd name="T2" fmla="*/ 16 w 47"/>
                <a:gd name="T3" fmla="*/ 30 h 61"/>
                <a:gd name="T4" fmla="*/ 23 w 47"/>
                <a:gd name="T5" fmla="*/ 89 h 61"/>
                <a:gd name="T6" fmla="*/ 0 w 47"/>
                <a:gd name="T7" fmla="*/ 89 h 61"/>
                <a:gd name="T8" fmla="*/ 0 w 47"/>
                <a:gd name="T9" fmla="*/ 0 h 61"/>
                <a:gd name="T10" fmla="*/ 23 w 47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61">
                  <a:moveTo>
                    <a:pt x="47" y="0"/>
                  </a:moveTo>
                  <a:lnTo>
                    <a:pt x="16" y="31"/>
                  </a:lnTo>
                  <a:lnTo>
                    <a:pt x="46" y="61"/>
                  </a:lnTo>
                  <a:lnTo>
                    <a:pt x="0" y="61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cap="flat" cmpd="sng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Freeform 24" descr="25%">
              <a:extLst>
                <a:ext uri="{FF2B5EF4-FFF2-40B4-BE49-F238E27FC236}">
                  <a16:creationId xmlns:a16="http://schemas.microsoft.com/office/drawing/2014/main" id="{4024FDE4-68E4-57FB-F023-006DB0E429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663" y="10"/>
              <a:ext cx="43" cy="62"/>
            </a:xfrm>
            <a:custGeom>
              <a:avLst/>
              <a:gdLst>
                <a:gd name="T0" fmla="*/ 23 w 47"/>
                <a:gd name="T1" fmla="*/ 0 h 61"/>
                <a:gd name="T2" fmla="*/ 16 w 47"/>
                <a:gd name="T3" fmla="*/ 30 h 61"/>
                <a:gd name="T4" fmla="*/ 23 w 47"/>
                <a:gd name="T5" fmla="*/ 89 h 61"/>
                <a:gd name="T6" fmla="*/ 0 w 47"/>
                <a:gd name="T7" fmla="*/ 89 h 61"/>
                <a:gd name="T8" fmla="*/ 0 w 47"/>
                <a:gd name="T9" fmla="*/ 0 h 61"/>
                <a:gd name="T10" fmla="*/ 23 w 47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61">
                  <a:moveTo>
                    <a:pt x="47" y="0"/>
                  </a:moveTo>
                  <a:lnTo>
                    <a:pt x="16" y="31"/>
                  </a:lnTo>
                  <a:lnTo>
                    <a:pt x="46" y="61"/>
                  </a:lnTo>
                  <a:lnTo>
                    <a:pt x="0" y="61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cap="flat" cmpd="sng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Rectangle 22">
              <a:extLst>
                <a:ext uri="{FF2B5EF4-FFF2-40B4-BE49-F238E27FC236}">
                  <a16:creationId xmlns:a16="http://schemas.microsoft.com/office/drawing/2014/main" id="{E8BEBCEA-46AA-2835-BF8A-536EB4885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2" y="10"/>
              <a:ext cx="654" cy="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74ADD289-787E-8F11-AA3F-591945EDBD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3556" y="8456429"/>
            <a:ext cx="6871556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0" name="テキスト ボックス 144">
            <a:extLst>
              <a:ext uri="{FF2B5EF4-FFF2-40B4-BE49-F238E27FC236}">
                <a16:creationId xmlns:a16="http://schemas.microsoft.com/office/drawing/2014/main" id="{47F5BA36-70B8-D0A2-3C47-E8ACADDC8936}"/>
              </a:ext>
            </a:extLst>
          </p:cNvPr>
          <p:cNvSpPr txBox="1"/>
          <p:nvPr/>
        </p:nvSpPr>
        <p:spPr bwMode="auto">
          <a:xfrm>
            <a:off x="-103644" y="8446352"/>
            <a:ext cx="3733927" cy="39534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b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〈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清掃だよりについてのご意見・お問合せ先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〉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145">
            <a:extLst>
              <a:ext uri="{FF2B5EF4-FFF2-40B4-BE49-F238E27FC236}">
                <a16:creationId xmlns:a16="http://schemas.microsoft.com/office/drawing/2014/main" id="{A885E248-7F47-E5B9-D8B3-60F3E8D7089C}"/>
              </a:ext>
            </a:extLst>
          </p:cNvPr>
          <p:cNvSpPr txBox="1"/>
          <p:nvPr/>
        </p:nvSpPr>
        <p:spPr bwMode="auto">
          <a:xfrm>
            <a:off x="-55698" y="9213209"/>
            <a:ext cx="2479837" cy="62971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大森清掃事務所　　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3774-3811</a:t>
            </a:r>
          </a:p>
        </p:txBody>
      </p:sp>
      <p:sp>
        <p:nvSpPr>
          <p:cNvPr id="52" name="テキスト ボックス 146">
            <a:extLst>
              <a:ext uri="{FF2B5EF4-FFF2-40B4-BE49-F238E27FC236}">
                <a16:creationId xmlns:a16="http://schemas.microsoft.com/office/drawing/2014/main" id="{87720F7C-7731-51E8-F31A-EE508A0EEFAC}"/>
              </a:ext>
            </a:extLst>
          </p:cNvPr>
          <p:cNvSpPr txBox="1"/>
          <p:nvPr/>
        </p:nvSpPr>
        <p:spPr bwMode="auto">
          <a:xfrm>
            <a:off x="66172" y="8787857"/>
            <a:ext cx="2479837" cy="587331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ごみ減量推進課　　　　　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5744-1628</a:t>
            </a:r>
          </a:p>
        </p:txBody>
      </p:sp>
      <p:sp>
        <p:nvSpPr>
          <p:cNvPr id="53" name="テキスト ボックス 147">
            <a:extLst>
              <a:ext uri="{FF2B5EF4-FFF2-40B4-BE49-F238E27FC236}">
                <a16:creationId xmlns:a16="http://schemas.microsoft.com/office/drawing/2014/main" id="{149830B6-CD17-0C9F-6323-832FBC98702C}"/>
              </a:ext>
            </a:extLst>
          </p:cNvPr>
          <p:cNvSpPr txBox="1"/>
          <p:nvPr/>
        </p:nvSpPr>
        <p:spPr bwMode="auto">
          <a:xfrm>
            <a:off x="1446274" y="9252172"/>
            <a:ext cx="2710046" cy="55737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蒲田清掃事務所（蒲田地区）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6451-9535</a:t>
            </a:r>
          </a:p>
        </p:txBody>
      </p:sp>
      <p:sp>
        <p:nvSpPr>
          <p:cNvPr id="54" name="テキスト ボックス 148">
            <a:extLst>
              <a:ext uri="{FF2B5EF4-FFF2-40B4-BE49-F238E27FC236}">
                <a16:creationId xmlns:a16="http://schemas.microsoft.com/office/drawing/2014/main" id="{5B78272E-2A6F-3586-33BC-EB5A1F629D05}"/>
              </a:ext>
            </a:extLst>
          </p:cNvPr>
          <p:cNvSpPr txBox="1"/>
          <p:nvPr/>
        </p:nvSpPr>
        <p:spPr bwMode="auto">
          <a:xfrm>
            <a:off x="1446274" y="8874644"/>
            <a:ext cx="2515422" cy="37752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蒲田清掃事務所（調布地区）　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6459-8201</a:t>
            </a:r>
          </a:p>
        </p:txBody>
      </p:sp>
      <p:sp>
        <p:nvSpPr>
          <p:cNvPr id="67" name="テキスト ボックス 144">
            <a:extLst>
              <a:ext uri="{FF2B5EF4-FFF2-40B4-BE49-F238E27FC236}">
                <a16:creationId xmlns:a16="http://schemas.microsoft.com/office/drawing/2014/main" id="{C5D138AD-1851-9061-914D-283BD4761276}"/>
              </a:ext>
            </a:extLst>
          </p:cNvPr>
          <p:cNvSpPr txBox="1"/>
          <p:nvPr/>
        </p:nvSpPr>
        <p:spPr bwMode="auto">
          <a:xfrm>
            <a:off x="3784035" y="8694773"/>
            <a:ext cx="5946773" cy="56897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b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清掃だよりは大田区ホームページでも</a:t>
            </a:r>
            <a:endParaRPr lang="en-US" altLang="ja-JP" sz="1200" kern="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閲覧可能です。過去１年間の清掃だよりと</a:t>
            </a:r>
            <a:endParaRPr lang="en-US" altLang="ja-JP" sz="1200" kern="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風水害発生時の資源・ごみの出し方はこちら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D289ECB-D975-7EBE-FAC3-D3A879AF6F4C}"/>
              </a:ext>
            </a:extLst>
          </p:cNvPr>
          <p:cNvSpPr txBox="1"/>
          <p:nvPr/>
        </p:nvSpPr>
        <p:spPr>
          <a:xfrm>
            <a:off x="0" y="6465703"/>
            <a:ext cx="6858000" cy="1482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 </a:t>
            </a:r>
            <a:r>
              <a:rPr lang="ja-JP" altLang="ja-JP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大雨や強風の影響で、資源やごみが散乱する場合があります。</a:t>
            </a:r>
          </a:p>
          <a:p>
            <a:pPr marL="139700" algn="just">
              <a:lnSpc>
                <a:spcPts val="2200"/>
              </a:lnSpc>
            </a:pPr>
            <a:r>
              <a:rPr lang="ja-JP" altLang="en-US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</a:t>
            </a:r>
            <a:r>
              <a:rPr lang="ja-JP" altLang="ja-JP" sz="1600" b="1" u="sng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次回の収集日まで保管する</a:t>
            </a:r>
            <a:r>
              <a:rPr lang="ja-JP" altLang="ja-JP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など、</a:t>
            </a:r>
            <a:r>
              <a:rPr lang="ja-JP" altLang="ja-JP" sz="1600" b="1" u="sng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可能な範囲</a:t>
            </a:r>
            <a:r>
              <a:rPr lang="ja-JP" altLang="ja-JP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</a:t>
            </a:r>
            <a:r>
              <a:rPr lang="ja-JP" altLang="ja-JP" sz="1600" b="1" u="sng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ごみ出しを</a:t>
            </a:r>
            <a:endParaRPr lang="en-US" altLang="ja-JP" sz="1600" b="1" u="sng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139700" algn="just">
              <a:lnSpc>
                <a:spcPts val="2200"/>
              </a:lnSpc>
            </a:pPr>
            <a:r>
              <a:rPr lang="ja-JP" altLang="en-US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</a:t>
            </a:r>
            <a:r>
              <a:rPr lang="ja-JP" altLang="ja-JP" sz="1600" b="1" u="sng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控えていただく</a:t>
            </a:r>
            <a:r>
              <a:rPr lang="ja-JP" altLang="en-US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など</a:t>
            </a:r>
            <a:r>
              <a:rPr lang="ja-JP" altLang="ja-JP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、ご理解とご協力をお願いします。</a:t>
            </a:r>
            <a:endParaRPr lang="en-US" altLang="ja-JP" sz="16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 </a:t>
            </a:r>
            <a:r>
              <a:rPr lang="ja-JP" altLang="ja-JP" sz="1600" b="1" u="sng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資源とごみの収集時間を大幅に変更することがあります</a:t>
            </a:r>
            <a:r>
              <a:rPr lang="ja-JP" altLang="ja-JP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</a:p>
          <a:p>
            <a:pPr indent="139700" algn="just">
              <a:lnSpc>
                <a:spcPts val="2200"/>
              </a:lnSpc>
            </a:pPr>
            <a:r>
              <a:rPr lang="ja-JP" altLang="en-US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</a:t>
            </a:r>
            <a:r>
              <a:rPr lang="ja-JP" altLang="ja-JP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排出される場合は、</a:t>
            </a:r>
            <a:r>
              <a:rPr lang="ja-JP" altLang="ja-JP" sz="1600" b="1" u="sng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朝８時まで</a:t>
            </a:r>
            <a:r>
              <a:rPr lang="ja-JP" altLang="ja-JP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に集積所に出してください。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85C7401-E341-587B-7947-B551C6B630DB}"/>
              </a:ext>
            </a:extLst>
          </p:cNvPr>
          <p:cNvSpPr txBox="1"/>
          <p:nvPr/>
        </p:nvSpPr>
        <p:spPr>
          <a:xfrm>
            <a:off x="35241" y="76614"/>
            <a:ext cx="6783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浸水など、家屋が被災した場合</a:t>
            </a:r>
            <a:endParaRPr kumimoji="1" lang="ja-JP" altLang="en-US" sz="2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349E154-16E7-3765-1154-E6103ECD1820}"/>
              </a:ext>
            </a:extLst>
          </p:cNvPr>
          <p:cNvSpPr txBox="1"/>
          <p:nvPr/>
        </p:nvSpPr>
        <p:spPr>
          <a:xfrm>
            <a:off x="0" y="649517"/>
            <a:ext cx="6872641" cy="2026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ja-JP" altLang="ja-JP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</a:t>
            </a:r>
            <a:r>
              <a:rPr lang="ja-JP" altLang="en-US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家庭から出る</a:t>
            </a:r>
            <a:r>
              <a:rPr lang="ja-JP" altLang="en-US" sz="16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「可燃</a:t>
            </a:r>
            <a:r>
              <a:rPr lang="ja-JP" altLang="ja-JP" sz="1600" b="1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ごみ</a:t>
            </a:r>
            <a:r>
              <a:rPr lang="ja-JP" altLang="en-US" sz="1600" b="1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」「不燃ごみ」「プラスチック」「資源」</a:t>
            </a:r>
            <a:endParaRPr lang="ja-JP" altLang="ja-JP" sz="1600" b="1" kern="100" dirty="0"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ja-JP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原則、</a:t>
            </a:r>
            <a:r>
              <a:rPr lang="ja-JP" altLang="en-US" sz="1600" b="1" u="sng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通常の収集日</a:t>
            </a:r>
            <a:r>
              <a:rPr lang="ja-JP" altLang="en-US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1600" b="1" u="sng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集積所に</a:t>
            </a:r>
            <a:r>
              <a:rPr lang="ja-JP" altLang="en-US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お出しください。</a:t>
            </a:r>
            <a:endParaRPr lang="en-US" alt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  ごみの迅速な処理のため、</a:t>
            </a:r>
            <a:r>
              <a:rPr lang="ja-JP" altLang="en-US" sz="1600" b="1" u="sng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分別</a:t>
            </a: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にご協力をお願いします。</a:t>
            </a:r>
            <a:endParaRPr lang="en-US" altLang="ja-JP" sz="16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通常と異なる収集を行う場合などには、その都度お知らせします。</a:t>
            </a:r>
            <a:endParaRPr lang="en-US" altLang="ja-JP" sz="16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ja-JP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</a:t>
            </a:r>
            <a:r>
              <a:rPr lang="ja-JP" altLang="en-US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家庭から出る</a:t>
            </a:r>
            <a:r>
              <a:rPr lang="ja-JP" altLang="en-US" sz="16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「粗大</a:t>
            </a:r>
            <a:r>
              <a:rPr lang="ja-JP" altLang="en-US" sz="1600" b="1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ごみ」</a:t>
            </a:r>
            <a:endParaRPr lang="ja-JP" altLang="ja-JP" sz="1600" b="1" kern="100" dirty="0"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ja-JP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被災に伴う粗大ごみの出し方は</a:t>
            </a:r>
            <a:r>
              <a:rPr lang="ja-JP" altLang="en-US" sz="1600" b="1" u="sng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通常と異なります。</a:t>
            </a: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排出予約、排出場所、　　</a:t>
            </a:r>
            <a:endParaRPr lang="en-US" altLang="ja-JP" sz="16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費用等について、地域の被災状況を踏まえ、その都度お知らせします。</a:t>
            </a:r>
            <a:endParaRPr lang="ja-JP" alt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07BE5DB-4116-4EDC-4FA4-612139671C93}"/>
              </a:ext>
            </a:extLst>
          </p:cNvPr>
          <p:cNvSpPr txBox="1"/>
          <p:nvPr/>
        </p:nvSpPr>
        <p:spPr>
          <a:xfrm>
            <a:off x="89054" y="3092712"/>
            <a:ext cx="6711208" cy="1183529"/>
          </a:xfrm>
          <a:prstGeom prst="rect">
            <a:avLst/>
          </a:prstGeom>
          <a:noFill/>
          <a:ln w="85725" cmpd="tri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altLang="ja-JP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重要</a:t>
            </a:r>
            <a:r>
              <a:rPr lang="en-US" altLang="ja-JP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 </a:t>
            </a:r>
            <a:r>
              <a:rPr lang="ja-JP" altLang="en-US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「エアコン」、「テレビ」、「冷蔵庫・冷凍庫」、「洗濯機」は</a:t>
            </a:r>
            <a:endParaRPr lang="en-US" altLang="ja-JP" sz="16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1600" b="1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区では回収できません。</a:t>
            </a:r>
            <a:r>
              <a:rPr lang="ja-JP" altLang="en-US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下記にお問い合わせください。</a:t>
            </a:r>
            <a:endParaRPr lang="en-US" altLang="ja-JP" sz="16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《</a:t>
            </a:r>
            <a:r>
              <a:rPr lang="ja-JP" altLang="en-US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問い合わせ先</a:t>
            </a:r>
            <a:r>
              <a:rPr lang="en-US" altLang="ja-JP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》</a:t>
            </a:r>
            <a:r>
              <a:rPr lang="ja-JP" altLang="en-US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家電リサイクル受付センター　℡</a:t>
            </a:r>
            <a:r>
              <a:rPr lang="en-US" altLang="ja-JP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.0570-087-200</a:t>
            </a:r>
          </a:p>
          <a:p>
            <a:pPr algn="just">
              <a:lnSpc>
                <a:spcPts val="2200"/>
              </a:lnSpc>
            </a:pPr>
            <a:r>
              <a:rPr lang="en-US" altLang="ja-JP" sz="16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18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8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　</a:t>
            </a:r>
            <a:r>
              <a:rPr lang="ja-JP" altLang="en-US" sz="1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土曜日・日曜日・祝日を除く、午前９時から午後５時まで</a:t>
            </a:r>
            <a:endParaRPr lang="ja-JP" altLang="ja-JP" sz="14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55F2CC-84E0-F58B-8EE3-D94407C4C059}"/>
              </a:ext>
            </a:extLst>
          </p:cNvPr>
          <p:cNvSpPr txBox="1"/>
          <p:nvPr/>
        </p:nvSpPr>
        <p:spPr>
          <a:xfrm>
            <a:off x="9396" y="4306692"/>
            <a:ext cx="6848604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ja-JP" altLang="ja-JP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</a:t>
            </a:r>
            <a:r>
              <a:rPr lang="ja-JP" altLang="en-US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事業を営む方が出すごみ（事業系ごみ）</a:t>
            </a:r>
            <a:endParaRPr lang="ja-JP" altLang="ja-JP" sz="1600" b="1" kern="100" dirty="0"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ja-JP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事業系ごみは、事業者の責任において適正に処理しなければなりません。</a:t>
            </a:r>
            <a:endParaRPr lang="en-US" altLang="ja-JP" sz="16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ja-JP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 </a:t>
            </a: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事業者自らが処理を行えない場合には、廃棄物処理業の許可を有する</a:t>
            </a:r>
            <a:endParaRPr lang="en-US" altLang="ja-JP" sz="16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ja-JP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 </a:t>
            </a: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団体・業者に委託して処理を行うことができます。（</a:t>
            </a:r>
            <a:r>
              <a:rPr lang="ja-JP" altLang="en-US" sz="1600" b="1" u="sng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有料</a:t>
            </a: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sz="16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2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8B5BD6-B2E1-8B25-7B78-1F8961AC1354}"/>
              </a:ext>
            </a:extLst>
          </p:cNvPr>
          <p:cNvSpPr txBox="1"/>
          <p:nvPr/>
        </p:nvSpPr>
        <p:spPr>
          <a:xfrm>
            <a:off x="100092" y="7932674"/>
            <a:ext cx="6343773" cy="338554"/>
          </a:xfrm>
          <a:prstGeom prst="rect">
            <a:avLst/>
          </a:prstGeom>
          <a:noFill/>
          <a:ln w="34925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台風の動きは気象情報で確認ができます。気象情報にご注意を！</a:t>
            </a:r>
            <a:endParaRPr lang="ja-JP" alt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583221-26EB-3211-D1A1-1650EBBDA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565" y="9286694"/>
            <a:ext cx="557379" cy="55737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C68F6FA-A61E-D139-BD7E-F6964CEE4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563" y="5276923"/>
            <a:ext cx="593128" cy="59312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95A71D-2941-881C-BB7B-847472A12456}"/>
              </a:ext>
            </a:extLst>
          </p:cNvPr>
          <p:cNvSpPr txBox="1"/>
          <p:nvPr/>
        </p:nvSpPr>
        <p:spPr>
          <a:xfrm>
            <a:off x="89054" y="2569921"/>
            <a:ext cx="662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指定された場所や曜日以外にこれらのごみを出すと、緊急車両の通行の妨げとなることや、　　　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 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管理が行き届かず火災が発生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する恐れがあります。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7071AA-8DAB-1B71-754B-6642DF0639A8}"/>
              </a:ext>
            </a:extLst>
          </p:cNvPr>
          <p:cNvSpPr txBox="1"/>
          <p:nvPr/>
        </p:nvSpPr>
        <p:spPr>
          <a:xfrm>
            <a:off x="1359995" y="5479726"/>
            <a:ext cx="4916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廃棄物処理業の許可を有する団体・業者をお探しの方はこちら⇒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90008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3368</TotalTime>
  <Words>692</Words>
  <Application>Microsoft Office PowerPoint</Application>
  <PresentationFormat>A4 210 x 297 mm</PresentationFormat>
  <Paragraphs>75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BIZ UDPゴシック</vt:lpstr>
      <vt:lpstr>BIZ UDゴシック</vt:lpstr>
      <vt:lpstr>HGS創英角ﾎﾟｯﾌﾟ体</vt:lpstr>
      <vt:lpstr>HG丸ｺﾞｼｯｸM-PRO</vt:lpstr>
      <vt:lpstr>Meiryo UI</vt:lpstr>
      <vt:lpstr>ＭＳ Ｐゴシック</vt:lpstr>
      <vt:lpstr>UDShinGoPr6-Regular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大田区役所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高草木 俊</dc:creator>
  <cp:lastModifiedBy>伊豆藏 修一</cp:lastModifiedBy>
  <cp:revision>95</cp:revision>
  <cp:lastPrinted>2026-06-08T07:09:39Z</cp:lastPrinted>
  <dcterms:created xsi:type="dcterms:W3CDTF">2023-12-27T23:34:28Z</dcterms:created>
  <dcterms:modified xsi:type="dcterms:W3CDTF">2026-06-27T00:16:46Z</dcterms:modified>
</cp:coreProperties>
</file>