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Lst>
  <p:notesMasterIdLst>
    <p:notesMasterId r:id="rId7"/>
  </p:notesMasterIdLst>
  <p:handoutMasterIdLst>
    <p:handoutMasterId r:id="rId8"/>
  </p:handoutMasterIdLst>
  <p:sldIdLst>
    <p:sldId id="1235" r:id="rId2"/>
    <p:sldId id="1243" r:id="rId3"/>
    <p:sldId id="1246" r:id="rId4"/>
    <p:sldId id="1129" r:id="rId5"/>
    <p:sldId id="1247" r:id="rId6"/>
  </p:sldIdLst>
  <p:sldSz cx="6480175" cy="9001125"/>
  <p:notesSz cx="6797675" cy="9926638"/>
  <p:defaultTextStyle>
    <a:defPPr>
      <a:defRPr lang="ja-JP"/>
    </a:defPPr>
    <a:lvl1pPr marL="0" algn="l" defTabSz="1045285" rtl="0" eaLnBrk="1" latinLnBrk="0" hangingPunct="1">
      <a:defRPr kumimoji="1" sz="2100" kern="1200">
        <a:solidFill>
          <a:schemeClr val="tx1"/>
        </a:solidFill>
        <a:latin typeface="+mn-lt"/>
        <a:ea typeface="+mn-ea"/>
        <a:cs typeface="+mn-cs"/>
      </a:defRPr>
    </a:lvl1pPr>
    <a:lvl2pPr marL="522643" algn="l" defTabSz="1045285" rtl="0" eaLnBrk="1" latinLnBrk="0" hangingPunct="1">
      <a:defRPr kumimoji="1" sz="2100" kern="1200">
        <a:solidFill>
          <a:schemeClr val="tx1"/>
        </a:solidFill>
        <a:latin typeface="+mn-lt"/>
        <a:ea typeface="+mn-ea"/>
        <a:cs typeface="+mn-cs"/>
      </a:defRPr>
    </a:lvl2pPr>
    <a:lvl3pPr marL="1045285" algn="l" defTabSz="1045285" rtl="0" eaLnBrk="1" latinLnBrk="0" hangingPunct="1">
      <a:defRPr kumimoji="1" sz="2100" kern="1200">
        <a:solidFill>
          <a:schemeClr val="tx1"/>
        </a:solidFill>
        <a:latin typeface="+mn-lt"/>
        <a:ea typeface="+mn-ea"/>
        <a:cs typeface="+mn-cs"/>
      </a:defRPr>
    </a:lvl3pPr>
    <a:lvl4pPr marL="1567927" algn="l" defTabSz="1045285" rtl="0" eaLnBrk="1" latinLnBrk="0" hangingPunct="1">
      <a:defRPr kumimoji="1" sz="2100" kern="1200">
        <a:solidFill>
          <a:schemeClr val="tx1"/>
        </a:solidFill>
        <a:latin typeface="+mn-lt"/>
        <a:ea typeface="+mn-ea"/>
        <a:cs typeface="+mn-cs"/>
      </a:defRPr>
    </a:lvl4pPr>
    <a:lvl5pPr marL="2090569" algn="l" defTabSz="1045285" rtl="0" eaLnBrk="1" latinLnBrk="0" hangingPunct="1">
      <a:defRPr kumimoji="1" sz="2100" kern="1200">
        <a:solidFill>
          <a:schemeClr val="tx1"/>
        </a:solidFill>
        <a:latin typeface="+mn-lt"/>
        <a:ea typeface="+mn-ea"/>
        <a:cs typeface="+mn-cs"/>
      </a:defRPr>
    </a:lvl5pPr>
    <a:lvl6pPr marL="2613212" algn="l" defTabSz="1045285" rtl="0" eaLnBrk="1" latinLnBrk="0" hangingPunct="1">
      <a:defRPr kumimoji="1" sz="2100" kern="1200">
        <a:solidFill>
          <a:schemeClr val="tx1"/>
        </a:solidFill>
        <a:latin typeface="+mn-lt"/>
        <a:ea typeface="+mn-ea"/>
        <a:cs typeface="+mn-cs"/>
      </a:defRPr>
    </a:lvl6pPr>
    <a:lvl7pPr marL="3135854" algn="l" defTabSz="1045285" rtl="0" eaLnBrk="1" latinLnBrk="0" hangingPunct="1">
      <a:defRPr kumimoji="1" sz="2100" kern="1200">
        <a:solidFill>
          <a:schemeClr val="tx1"/>
        </a:solidFill>
        <a:latin typeface="+mn-lt"/>
        <a:ea typeface="+mn-ea"/>
        <a:cs typeface="+mn-cs"/>
      </a:defRPr>
    </a:lvl7pPr>
    <a:lvl8pPr marL="3658496" algn="l" defTabSz="1045285" rtl="0" eaLnBrk="1" latinLnBrk="0" hangingPunct="1">
      <a:defRPr kumimoji="1" sz="2100" kern="1200">
        <a:solidFill>
          <a:schemeClr val="tx1"/>
        </a:solidFill>
        <a:latin typeface="+mn-lt"/>
        <a:ea typeface="+mn-ea"/>
        <a:cs typeface="+mn-cs"/>
      </a:defRPr>
    </a:lvl8pPr>
    <a:lvl9pPr marL="4181139" algn="l" defTabSz="1045285"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38">
          <p15:clr>
            <a:srgbClr val="A4A3A4"/>
          </p15:clr>
        </p15:guide>
        <p15:guide id="2" pos="204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CCECFF"/>
    <a:srgbClr val="009900"/>
    <a:srgbClr val="FF9933"/>
    <a:srgbClr val="F8F8F8"/>
    <a:srgbClr val="FCFCFC"/>
    <a:srgbClr val="4A452A"/>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6" autoAdjust="0"/>
    <p:restoredTop sz="86410" autoAdjust="0"/>
  </p:normalViewPr>
  <p:slideViewPr>
    <p:cSldViewPr snapToGrid="0" snapToObjects="1" showGuides="1">
      <p:cViewPr varScale="1">
        <p:scale>
          <a:sx n="64" d="100"/>
          <a:sy n="64" d="100"/>
        </p:scale>
        <p:origin x="2112" y="78"/>
      </p:cViewPr>
      <p:guideLst>
        <p:guide orient="horz" pos="2838"/>
        <p:guide pos="2041"/>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200" d="100"/>
        <a:sy n="200" d="100"/>
      </p:scale>
      <p:origin x="0" y="-2832"/>
    </p:cViewPr>
  </p:sorterViewPr>
  <p:notesViewPr>
    <p:cSldViewPr snapToGrid="0" snapToObjects="1" showGuides="1">
      <p:cViewPr varScale="1">
        <p:scale>
          <a:sx n="52" d="100"/>
          <a:sy n="52" d="100"/>
        </p:scale>
        <p:origin x="2958" y="90"/>
      </p:cViewPr>
      <p:guideLst>
        <p:guide orient="horz" pos="3127"/>
        <p:guide pos="214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660" cy="496332"/>
          </a:xfrm>
          <a:prstGeom prst="rect">
            <a:avLst/>
          </a:prstGeom>
        </p:spPr>
        <p:txBody>
          <a:bodyPr vert="horz" lIns="91836" tIns="45921" rIns="91836" bIns="45921" rtlCol="0"/>
          <a:lstStyle>
            <a:lvl1pPr algn="l">
              <a:defRPr sz="1100"/>
            </a:lvl1pPr>
          </a:lstStyle>
          <a:p>
            <a:endParaRPr kumimoji="1" lang="ja-JP" altLang="en-US" dirty="0"/>
          </a:p>
        </p:txBody>
      </p:sp>
      <p:sp>
        <p:nvSpPr>
          <p:cNvPr id="3" name="日付プレースホルダー 2"/>
          <p:cNvSpPr>
            <a:spLocks noGrp="1"/>
          </p:cNvSpPr>
          <p:nvPr>
            <p:ph type="dt" sz="quarter" idx="1"/>
          </p:nvPr>
        </p:nvSpPr>
        <p:spPr>
          <a:xfrm>
            <a:off x="3850448" y="4"/>
            <a:ext cx="2945660" cy="496332"/>
          </a:xfrm>
          <a:prstGeom prst="rect">
            <a:avLst/>
          </a:prstGeom>
        </p:spPr>
        <p:txBody>
          <a:bodyPr vert="horz" lIns="91836" tIns="45921" rIns="91836" bIns="45921" rtlCol="0"/>
          <a:lstStyle>
            <a:lvl1pPr algn="r">
              <a:defRPr sz="1100"/>
            </a:lvl1pPr>
          </a:lstStyle>
          <a:p>
            <a:fld id="{0041A99F-6A19-44D8-9D21-4F2D58AE2042}" type="datetimeFigureOut">
              <a:rPr kumimoji="1" lang="ja-JP" altLang="en-US" smtClean="0"/>
              <a:t>2025/9/2</a:t>
            </a:fld>
            <a:endParaRPr kumimoji="1" lang="ja-JP" altLang="en-US" dirty="0"/>
          </a:p>
        </p:txBody>
      </p:sp>
      <p:sp>
        <p:nvSpPr>
          <p:cNvPr id="4" name="フッター プレースホルダー 3"/>
          <p:cNvSpPr>
            <a:spLocks noGrp="1"/>
          </p:cNvSpPr>
          <p:nvPr>
            <p:ph type="ftr" sz="quarter" idx="2"/>
          </p:nvPr>
        </p:nvSpPr>
        <p:spPr>
          <a:xfrm>
            <a:off x="0" y="9428590"/>
            <a:ext cx="2945660" cy="496332"/>
          </a:xfrm>
          <a:prstGeom prst="rect">
            <a:avLst/>
          </a:prstGeom>
        </p:spPr>
        <p:txBody>
          <a:bodyPr vert="horz" lIns="91836" tIns="45921" rIns="91836" bIns="45921" rtlCol="0" anchor="b"/>
          <a:lstStyle>
            <a:lvl1pPr algn="l">
              <a:defRPr sz="1100"/>
            </a:lvl1pPr>
          </a:lstStyle>
          <a:p>
            <a:endParaRPr kumimoji="1" lang="ja-JP" altLang="en-US" dirty="0"/>
          </a:p>
        </p:txBody>
      </p:sp>
      <p:sp>
        <p:nvSpPr>
          <p:cNvPr id="5" name="スライド番号プレースホルダー 4"/>
          <p:cNvSpPr>
            <a:spLocks noGrp="1"/>
          </p:cNvSpPr>
          <p:nvPr>
            <p:ph type="sldNum" sz="quarter" idx="3"/>
          </p:nvPr>
        </p:nvSpPr>
        <p:spPr>
          <a:xfrm>
            <a:off x="3850448" y="9428590"/>
            <a:ext cx="2945660" cy="496332"/>
          </a:xfrm>
          <a:prstGeom prst="rect">
            <a:avLst/>
          </a:prstGeom>
        </p:spPr>
        <p:txBody>
          <a:bodyPr vert="horz" lIns="91836" tIns="45921" rIns="91836" bIns="45921" rtlCol="0" anchor="b"/>
          <a:lstStyle>
            <a:lvl1pPr algn="r">
              <a:defRPr sz="1100"/>
            </a:lvl1pPr>
          </a:lstStyle>
          <a:p>
            <a:fld id="{5931E7B8-886B-4BBC-BBF4-99C9AA3490CF}" type="slidenum">
              <a:rPr kumimoji="1" lang="ja-JP" altLang="en-US" smtClean="0"/>
              <a:t>‹#›</a:t>
            </a:fld>
            <a:endParaRPr kumimoji="1" lang="ja-JP" altLang="en-US" dirty="0"/>
          </a:p>
        </p:txBody>
      </p:sp>
    </p:spTree>
    <p:extLst>
      <p:ext uri="{BB962C8B-B14F-4D97-AF65-F5344CB8AC3E}">
        <p14:creationId xmlns:p14="http://schemas.microsoft.com/office/powerpoint/2010/main" val="3635172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660" cy="496332"/>
          </a:xfrm>
          <a:prstGeom prst="rect">
            <a:avLst/>
          </a:prstGeom>
        </p:spPr>
        <p:txBody>
          <a:bodyPr vert="horz" lIns="91836" tIns="45921" rIns="91836" bIns="45921" rtlCol="0"/>
          <a:lstStyle>
            <a:lvl1pPr algn="l">
              <a:defRPr sz="1100"/>
            </a:lvl1pPr>
          </a:lstStyle>
          <a:p>
            <a:endParaRPr kumimoji="1" lang="ja-JP" altLang="en-US" dirty="0"/>
          </a:p>
        </p:txBody>
      </p:sp>
      <p:sp>
        <p:nvSpPr>
          <p:cNvPr id="3" name="日付プレースホルダー 2"/>
          <p:cNvSpPr>
            <a:spLocks noGrp="1"/>
          </p:cNvSpPr>
          <p:nvPr>
            <p:ph type="dt" idx="1"/>
          </p:nvPr>
        </p:nvSpPr>
        <p:spPr>
          <a:xfrm>
            <a:off x="3850448" y="4"/>
            <a:ext cx="2945660" cy="496332"/>
          </a:xfrm>
          <a:prstGeom prst="rect">
            <a:avLst/>
          </a:prstGeom>
        </p:spPr>
        <p:txBody>
          <a:bodyPr vert="horz" lIns="91836" tIns="45921" rIns="91836" bIns="45921" rtlCol="0"/>
          <a:lstStyle>
            <a:lvl1pPr algn="r">
              <a:defRPr sz="1100"/>
            </a:lvl1pPr>
          </a:lstStyle>
          <a:p>
            <a:fld id="{CE8BA419-7379-45BE-A837-75AF8CB3172D}" type="datetimeFigureOut">
              <a:rPr kumimoji="1" lang="ja-JP" altLang="en-US" smtClean="0"/>
              <a:t>2025/9/2</a:t>
            </a:fld>
            <a:endParaRPr kumimoji="1" lang="ja-JP" altLang="en-US" dirty="0"/>
          </a:p>
        </p:txBody>
      </p:sp>
      <p:sp>
        <p:nvSpPr>
          <p:cNvPr id="4" name="スライド イメージ プレースホルダー 3"/>
          <p:cNvSpPr>
            <a:spLocks noGrp="1" noRot="1" noChangeAspect="1"/>
          </p:cNvSpPr>
          <p:nvPr>
            <p:ph type="sldImg" idx="2"/>
          </p:nvPr>
        </p:nvSpPr>
        <p:spPr>
          <a:xfrm>
            <a:off x="2058988" y="742950"/>
            <a:ext cx="2679700" cy="3724275"/>
          </a:xfrm>
          <a:prstGeom prst="rect">
            <a:avLst/>
          </a:prstGeom>
          <a:noFill/>
          <a:ln w="12700">
            <a:solidFill>
              <a:prstClr val="black"/>
            </a:solidFill>
          </a:ln>
        </p:spPr>
        <p:txBody>
          <a:bodyPr vert="horz" lIns="91836" tIns="45921" rIns="91836" bIns="45921" rtlCol="0" anchor="ctr"/>
          <a:lstStyle/>
          <a:p>
            <a:endParaRPr lang="ja-JP" altLang="en-US" dirty="0"/>
          </a:p>
        </p:txBody>
      </p:sp>
      <p:sp>
        <p:nvSpPr>
          <p:cNvPr id="5" name="ノート プレースホルダー 4"/>
          <p:cNvSpPr>
            <a:spLocks noGrp="1"/>
          </p:cNvSpPr>
          <p:nvPr>
            <p:ph type="body" sz="quarter" idx="3"/>
          </p:nvPr>
        </p:nvSpPr>
        <p:spPr>
          <a:xfrm>
            <a:off x="679768" y="4715155"/>
            <a:ext cx="5438140" cy="4466987"/>
          </a:xfrm>
          <a:prstGeom prst="rect">
            <a:avLst/>
          </a:prstGeom>
        </p:spPr>
        <p:txBody>
          <a:bodyPr vert="horz" lIns="91836" tIns="45921" rIns="91836" bIns="459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90"/>
            <a:ext cx="2945660" cy="496332"/>
          </a:xfrm>
          <a:prstGeom prst="rect">
            <a:avLst/>
          </a:prstGeom>
        </p:spPr>
        <p:txBody>
          <a:bodyPr vert="horz" lIns="91836" tIns="45921" rIns="91836" bIns="45921" rtlCol="0" anchor="b"/>
          <a:lstStyle>
            <a:lvl1pPr algn="l">
              <a:defRPr sz="1100"/>
            </a:lvl1pPr>
          </a:lstStyle>
          <a:p>
            <a:endParaRPr kumimoji="1" lang="ja-JP" altLang="en-US" dirty="0"/>
          </a:p>
        </p:txBody>
      </p:sp>
      <p:sp>
        <p:nvSpPr>
          <p:cNvPr id="7" name="スライド番号プレースホルダー 6"/>
          <p:cNvSpPr>
            <a:spLocks noGrp="1"/>
          </p:cNvSpPr>
          <p:nvPr>
            <p:ph type="sldNum" sz="quarter" idx="5"/>
          </p:nvPr>
        </p:nvSpPr>
        <p:spPr>
          <a:xfrm>
            <a:off x="3850448" y="9428590"/>
            <a:ext cx="2945660" cy="496332"/>
          </a:xfrm>
          <a:prstGeom prst="rect">
            <a:avLst/>
          </a:prstGeom>
        </p:spPr>
        <p:txBody>
          <a:bodyPr vert="horz" lIns="91836" tIns="45921" rIns="91836" bIns="45921" rtlCol="0" anchor="b"/>
          <a:lstStyle>
            <a:lvl1pPr algn="r">
              <a:defRPr sz="1100"/>
            </a:lvl1pPr>
          </a:lstStyle>
          <a:p>
            <a:fld id="{077569C5-C8C1-4602-8890-CF91BF255BC6}" type="slidenum">
              <a:rPr kumimoji="1" lang="ja-JP" altLang="en-US" smtClean="0"/>
              <a:t>‹#›</a:t>
            </a:fld>
            <a:endParaRPr kumimoji="1" lang="ja-JP" altLang="en-US" dirty="0"/>
          </a:p>
        </p:txBody>
      </p:sp>
    </p:spTree>
    <p:extLst>
      <p:ext uri="{BB962C8B-B14F-4D97-AF65-F5344CB8AC3E}">
        <p14:creationId xmlns:p14="http://schemas.microsoft.com/office/powerpoint/2010/main" val="255334120"/>
      </p:ext>
    </p:extLst>
  </p:cSld>
  <p:clrMap bg1="lt1" tx1="dk1" bg2="lt2" tx2="dk2" accent1="accent1" accent2="accent2" accent3="accent3" accent4="accent4" accent5="accent5" accent6="accent6" hlink="hlink" folHlink="folHlink"/>
  <p:hf hdr="0" ftr="0" dt="0"/>
  <p:notesStyle>
    <a:lvl1pPr marL="0" algn="l" defTabSz="1045285" rtl="0" eaLnBrk="1" latinLnBrk="0" hangingPunct="1">
      <a:defRPr kumimoji="1" sz="1400" kern="1200">
        <a:solidFill>
          <a:schemeClr val="tx1"/>
        </a:solidFill>
        <a:latin typeface="+mn-lt"/>
        <a:ea typeface="+mn-ea"/>
        <a:cs typeface="+mn-cs"/>
      </a:defRPr>
    </a:lvl1pPr>
    <a:lvl2pPr marL="522643" algn="l" defTabSz="1045285" rtl="0" eaLnBrk="1" latinLnBrk="0" hangingPunct="1">
      <a:defRPr kumimoji="1" sz="1400" kern="1200">
        <a:solidFill>
          <a:schemeClr val="tx1"/>
        </a:solidFill>
        <a:latin typeface="+mn-lt"/>
        <a:ea typeface="+mn-ea"/>
        <a:cs typeface="+mn-cs"/>
      </a:defRPr>
    </a:lvl2pPr>
    <a:lvl3pPr marL="1045285" algn="l" defTabSz="1045285" rtl="0" eaLnBrk="1" latinLnBrk="0" hangingPunct="1">
      <a:defRPr kumimoji="1" sz="1400" kern="1200">
        <a:solidFill>
          <a:schemeClr val="tx1"/>
        </a:solidFill>
        <a:latin typeface="+mn-lt"/>
        <a:ea typeface="+mn-ea"/>
        <a:cs typeface="+mn-cs"/>
      </a:defRPr>
    </a:lvl3pPr>
    <a:lvl4pPr marL="1567927" algn="l" defTabSz="1045285" rtl="0" eaLnBrk="1" latinLnBrk="0" hangingPunct="1">
      <a:defRPr kumimoji="1" sz="1400" kern="1200">
        <a:solidFill>
          <a:schemeClr val="tx1"/>
        </a:solidFill>
        <a:latin typeface="+mn-lt"/>
        <a:ea typeface="+mn-ea"/>
        <a:cs typeface="+mn-cs"/>
      </a:defRPr>
    </a:lvl4pPr>
    <a:lvl5pPr marL="2090569" algn="l" defTabSz="1045285" rtl="0" eaLnBrk="1" latinLnBrk="0" hangingPunct="1">
      <a:defRPr kumimoji="1" sz="1400" kern="1200">
        <a:solidFill>
          <a:schemeClr val="tx1"/>
        </a:solidFill>
        <a:latin typeface="+mn-lt"/>
        <a:ea typeface="+mn-ea"/>
        <a:cs typeface="+mn-cs"/>
      </a:defRPr>
    </a:lvl5pPr>
    <a:lvl6pPr marL="2613212" algn="l" defTabSz="1045285" rtl="0" eaLnBrk="1" latinLnBrk="0" hangingPunct="1">
      <a:defRPr kumimoji="1" sz="1400" kern="1200">
        <a:solidFill>
          <a:schemeClr val="tx1"/>
        </a:solidFill>
        <a:latin typeface="+mn-lt"/>
        <a:ea typeface="+mn-ea"/>
        <a:cs typeface="+mn-cs"/>
      </a:defRPr>
    </a:lvl6pPr>
    <a:lvl7pPr marL="3135854" algn="l" defTabSz="1045285" rtl="0" eaLnBrk="1" latinLnBrk="0" hangingPunct="1">
      <a:defRPr kumimoji="1" sz="1400" kern="1200">
        <a:solidFill>
          <a:schemeClr val="tx1"/>
        </a:solidFill>
        <a:latin typeface="+mn-lt"/>
        <a:ea typeface="+mn-ea"/>
        <a:cs typeface="+mn-cs"/>
      </a:defRPr>
    </a:lvl7pPr>
    <a:lvl8pPr marL="3658496" algn="l" defTabSz="1045285" rtl="0" eaLnBrk="1" latinLnBrk="0" hangingPunct="1">
      <a:defRPr kumimoji="1" sz="1400" kern="1200">
        <a:solidFill>
          <a:schemeClr val="tx1"/>
        </a:solidFill>
        <a:latin typeface="+mn-lt"/>
        <a:ea typeface="+mn-ea"/>
        <a:cs typeface="+mn-cs"/>
      </a:defRPr>
    </a:lvl8pPr>
    <a:lvl9pPr marL="4181139" algn="l" defTabSz="1045285"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77569C5-C8C1-4602-8890-CF91BF255BC6}" type="slidenum">
              <a:rPr kumimoji="1" lang="ja-JP" altLang="en-US" smtClean="0"/>
              <a:t>2</a:t>
            </a:fld>
            <a:endParaRPr kumimoji="1" lang="ja-JP" altLang="en-US" dirty="0"/>
          </a:p>
        </p:txBody>
      </p:sp>
    </p:spTree>
    <p:extLst>
      <p:ext uri="{BB962C8B-B14F-4D97-AF65-F5344CB8AC3E}">
        <p14:creationId xmlns:p14="http://schemas.microsoft.com/office/powerpoint/2010/main" val="69328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77569C5-C8C1-4602-8890-CF91BF255BC6}" type="slidenum">
              <a:rPr kumimoji="1" lang="ja-JP" altLang="en-US" smtClean="0"/>
              <a:t>3</a:t>
            </a:fld>
            <a:endParaRPr kumimoji="1" lang="ja-JP" altLang="en-US" dirty="0"/>
          </a:p>
        </p:txBody>
      </p:sp>
    </p:spTree>
    <p:extLst>
      <p:ext uri="{BB962C8B-B14F-4D97-AF65-F5344CB8AC3E}">
        <p14:creationId xmlns:p14="http://schemas.microsoft.com/office/powerpoint/2010/main" val="2664076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77569C5-C8C1-4602-8890-CF91BF255BC6}" type="slidenum">
              <a:rPr kumimoji="1" lang="ja-JP" altLang="en-US" smtClean="0"/>
              <a:t>4</a:t>
            </a:fld>
            <a:endParaRPr kumimoji="1" lang="ja-JP" altLang="en-US" dirty="0"/>
          </a:p>
        </p:txBody>
      </p:sp>
    </p:spTree>
    <p:extLst>
      <p:ext uri="{BB962C8B-B14F-4D97-AF65-F5344CB8AC3E}">
        <p14:creationId xmlns:p14="http://schemas.microsoft.com/office/powerpoint/2010/main" val="790012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77569C5-C8C1-4602-8890-CF91BF255BC6}" type="slidenum">
              <a:rPr kumimoji="1" lang="ja-JP" altLang="en-US" smtClean="0"/>
              <a:t>5</a:t>
            </a:fld>
            <a:endParaRPr kumimoji="1" lang="ja-JP" altLang="en-US" dirty="0"/>
          </a:p>
        </p:txBody>
      </p:sp>
    </p:spTree>
    <p:extLst>
      <p:ext uri="{BB962C8B-B14F-4D97-AF65-F5344CB8AC3E}">
        <p14:creationId xmlns:p14="http://schemas.microsoft.com/office/powerpoint/2010/main" val="3543381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6017" y="2796189"/>
            <a:ext cx="5508148" cy="192940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972029" y="5100640"/>
            <a:ext cx="4536123" cy="2300288"/>
          </a:xfrm>
        </p:spPr>
        <p:txBody>
          <a:bodyPr/>
          <a:lstStyle>
            <a:lvl1pPr marL="0" indent="0" algn="ctr">
              <a:buNone/>
              <a:defRPr>
                <a:solidFill>
                  <a:schemeClr val="tx1">
                    <a:tint val="75000"/>
                  </a:schemeClr>
                </a:solidFill>
              </a:defRPr>
            </a:lvl1pPr>
            <a:lvl2pPr marL="522643" indent="0" algn="ctr">
              <a:buNone/>
              <a:defRPr>
                <a:solidFill>
                  <a:schemeClr val="tx1">
                    <a:tint val="75000"/>
                  </a:schemeClr>
                </a:solidFill>
              </a:defRPr>
            </a:lvl2pPr>
            <a:lvl3pPr marL="1045285" indent="0" algn="ctr">
              <a:buNone/>
              <a:defRPr>
                <a:solidFill>
                  <a:schemeClr val="tx1">
                    <a:tint val="75000"/>
                  </a:schemeClr>
                </a:solidFill>
              </a:defRPr>
            </a:lvl3pPr>
            <a:lvl4pPr marL="1567927" indent="0" algn="ctr">
              <a:buNone/>
              <a:defRPr>
                <a:solidFill>
                  <a:schemeClr val="tx1">
                    <a:tint val="75000"/>
                  </a:schemeClr>
                </a:solidFill>
              </a:defRPr>
            </a:lvl4pPr>
            <a:lvl5pPr marL="2090569" indent="0" algn="ctr">
              <a:buNone/>
              <a:defRPr>
                <a:solidFill>
                  <a:schemeClr val="tx1">
                    <a:tint val="75000"/>
                  </a:schemeClr>
                </a:solidFill>
              </a:defRPr>
            </a:lvl5pPr>
            <a:lvl6pPr marL="2613212" indent="0" algn="ctr">
              <a:buNone/>
              <a:defRPr>
                <a:solidFill>
                  <a:schemeClr val="tx1">
                    <a:tint val="75000"/>
                  </a:schemeClr>
                </a:solidFill>
              </a:defRPr>
            </a:lvl6pPr>
            <a:lvl7pPr marL="3135854" indent="0" algn="ctr">
              <a:buNone/>
              <a:defRPr>
                <a:solidFill>
                  <a:schemeClr val="tx1">
                    <a:tint val="75000"/>
                  </a:schemeClr>
                </a:solidFill>
              </a:defRPr>
            </a:lvl7pPr>
            <a:lvl8pPr marL="3658496" indent="0" algn="ctr">
              <a:buNone/>
              <a:defRPr>
                <a:solidFill>
                  <a:schemeClr val="tx1">
                    <a:tint val="75000"/>
                  </a:schemeClr>
                </a:solidFill>
              </a:defRPr>
            </a:lvl8pPr>
            <a:lvl9pPr marL="418113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FB567BB-1941-4B25-BF4D-3311C5A1BB30}"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6" name="スライド番号プレースホルダー 5"/>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58718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AB1B31-A424-49BD-B688-F2380E1676AD}"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6" name="スライド番号プレースホルダー 5"/>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0401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523598" y="481315"/>
            <a:ext cx="1093530" cy="1023878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43010" y="481315"/>
            <a:ext cx="3172586" cy="1023878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3E8C80-28BD-4438-875D-D8F1F4DB6309}"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6" name="スライド番号プレースホルダー 5"/>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8334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24011" y="855927"/>
            <a:ext cx="5832157" cy="1500188"/>
          </a:xfr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324011" y="2416379"/>
            <a:ext cx="5832157" cy="594032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66345A-71B0-43A3-B508-76B6E510AA49}"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a:xfrm>
            <a:off x="87548" y="8677567"/>
            <a:ext cx="2052056" cy="305688"/>
          </a:xfrm>
        </p:spPr>
        <p:txBody>
          <a:bodyPr/>
          <a:lstStyle/>
          <a:p>
            <a:r>
              <a:rPr lang="en-US" altLang="ja-JP">
                <a:solidFill>
                  <a:prstClr val="black"/>
                </a:solidFill>
              </a:rPr>
              <a:t>1</a:t>
            </a:r>
            <a:endParaRPr lang="ja-JP" altLang="en-US" dirty="0">
              <a:solidFill>
                <a:prstClr val="black"/>
              </a:solidFill>
            </a:endParaRPr>
          </a:p>
        </p:txBody>
      </p:sp>
      <p:sp>
        <p:nvSpPr>
          <p:cNvPr id="6" name="スライド番号プレースホルダー 5"/>
          <p:cNvSpPr>
            <a:spLocks noGrp="1"/>
          </p:cNvSpPr>
          <p:nvPr>
            <p:ph type="sldNum" sz="quarter" idx="12"/>
          </p:nvPr>
        </p:nvSpPr>
        <p:spPr>
          <a:xfrm>
            <a:off x="5065589" y="8700233"/>
            <a:ext cx="1512041" cy="479226"/>
          </a:xfrm>
        </p:spPr>
        <p:txBody>
          <a:bodyPr/>
          <a:lstStyle>
            <a:lvl1pPr>
              <a:defRPr sz="1200">
                <a:solidFill>
                  <a:schemeClr val="tx1"/>
                </a:solidFill>
              </a:defRPr>
            </a:lvl1pPr>
          </a:lstStyle>
          <a:p>
            <a:fld id="{D50227FB-26DB-4FFC-85AE-A624FD6F36F1}" type="slidenum">
              <a:rPr lang="ja-JP" altLang="en-US" smtClean="0"/>
              <a:pPr/>
              <a:t>‹#›</a:t>
            </a:fld>
            <a:endParaRPr lang="ja-JP" altLang="en-US" dirty="0"/>
          </a:p>
        </p:txBody>
      </p:sp>
    </p:spTree>
    <p:extLst>
      <p:ext uri="{BB962C8B-B14F-4D97-AF65-F5344CB8AC3E}">
        <p14:creationId xmlns:p14="http://schemas.microsoft.com/office/powerpoint/2010/main" val="365341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1892" y="5784056"/>
            <a:ext cx="5508148" cy="1787724"/>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1892" y="3815064"/>
            <a:ext cx="5508148" cy="1968994"/>
          </a:xfrm>
        </p:spPr>
        <p:txBody>
          <a:bodyPr anchor="b"/>
          <a:lstStyle>
            <a:lvl1pPr marL="0" indent="0">
              <a:buNone/>
              <a:defRPr sz="2300">
                <a:solidFill>
                  <a:schemeClr val="tx1">
                    <a:tint val="75000"/>
                  </a:schemeClr>
                </a:solidFill>
              </a:defRPr>
            </a:lvl1pPr>
            <a:lvl2pPr marL="522643" indent="0">
              <a:buNone/>
              <a:defRPr sz="2100">
                <a:solidFill>
                  <a:schemeClr val="tx1">
                    <a:tint val="75000"/>
                  </a:schemeClr>
                </a:solidFill>
              </a:defRPr>
            </a:lvl2pPr>
            <a:lvl3pPr marL="1045285" indent="0">
              <a:buNone/>
              <a:defRPr sz="1800">
                <a:solidFill>
                  <a:schemeClr val="tx1">
                    <a:tint val="75000"/>
                  </a:schemeClr>
                </a:solidFill>
              </a:defRPr>
            </a:lvl3pPr>
            <a:lvl4pPr marL="1567927" indent="0">
              <a:buNone/>
              <a:defRPr sz="1600">
                <a:solidFill>
                  <a:schemeClr val="tx1">
                    <a:tint val="75000"/>
                  </a:schemeClr>
                </a:solidFill>
              </a:defRPr>
            </a:lvl4pPr>
            <a:lvl5pPr marL="2090569" indent="0">
              <a:buNone/>
              <a:defRPr sz="1600">
                <a:solidFill>
                  <a:schemeClr val="tx1">
                    <a:tint val="75000"/>
                  </a:schemeClr>
                </a:solidFill>
              </a:defRPr>
            </a:lvl5pPr>
            <a:lvl6pPr marL="2613212" indent="0">
              <a:buNone/>
              <a:defRPr sz="1600">
                <a:solidFill>
                  <a:schemeClr val="tx1">
                    <a:tint val="75000"/>
                  </a:schemeClr>
                </a:solidFill>
              </a:defRPr>
            </a:lvl6pPr>
            <a:lvl7pPr marL="3135854" indent="0">
              <a:buNone/>
              <a:defRPr sz="1600">
                <a:solidFill>
                  <a:schemeClr val="tx1">
                    <a:tint val="75000"/>
                  </a:schemeClr>
                </a:solidFill>
              </a:defRPr>
            </a:lvl7pPr>
            <a:lvl8pPr marL="3658496" indent="0">
              <a:buNone/>
              <a:defRPr sz="1600">
                <a:solidFill>
                  <a:schemeClr val="tx1">
                    <a:tint val="75000"/>
                  </a:schemeClr>
                </a:solidFill>
              </a:defRPr>
            </a:lvl8pPr>
            <a:lvl9pPr marL="418113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033F3E-330A-4EE6-9073-4AE61F68601B}"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6" name="スライド番号プレースホルダー 5"/>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30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43007" y="2800354"/>
            <a:ext cx="2133058" cy="791974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484069" y="2800354"/>
            <a:ext cx="2133058" cy="791974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4663DD-7FA6-4719-8763-2C3AAAE9B149}"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7" name="スライド番号プレースホルダー 6"/>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6378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24011" y="360463"/>
            <a:ext cx="5832157" cy="1500188"/>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24012" y="2014839"/>
            <a:ext cx="2863203" cy="839688"/>
          </a:xfrm>
        </p:spPr>
        <p:txBody>
          <a:bodyPr anchor="b"/>
          <a:lstStyle>
            <a:lvl1pPr marL="0" indent="0">
              <a:buNone/>
              <a:defRPr sz="2700" b="1"/>
            </a:lvl1pPr>
            <a:lvl2pPr marL="522643" indent="0">
              <a:buNone/>
              <a:defRPr sz="2300" b="1"/>
            </a:lvl2pPr>
            <a:lvl3pPr marL="1045285" indent="0">
              <a:buNone/>
              <a:defRPr sz="2100" b="1"/>
            </a:lvl3pPr>
            <a:lvl4pPr marL="1567927" indent="0">
              <a:buNone/>
              <a:defRPr sz="1800" b="1"/>
            </a:lvl4pPr>
            <a:lvl5pPr marL="2090569" indent="0">
              <a:buNone/>
              <a:defRPr sz="1800" b="1"/>
            </a:lvl5pPr>
            <a:lvl6pPr marL="2613212" indent="0">
              <a:buNone/>
              <a:defRPr sz="1800" b="1"/>
            </a:lvl6pPr>
            <a:lvl7pPr marL="3135854" indent="0">
              <a:buNone/>
              <a:defRPr sz="1800" b="1"/>
            </a:lvl7pPr>
            <a:lvl8pPr marL="3658496" indent="0">
              <a:buNone/>
              <a:defRPr sz="1800" b="1"/>
            </a:lvl8pPr>
            <a:lvl9pPr marL="4181139"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24012" y="2854526"/>
            <a:ext cx="2863203" cy="5186065"/>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291842" y="2014839"/>
            <a:ext cx="2864327" cy="839688"/>
          </a:xfrm>
        </p:spPr>
        <p:txBody>
          <a:bodyPr anchor="b"/>
          <a:lstStyle>
            <a:lvl1pPr marL="0" indent="0">
              <a:buNone/>
              <a:defRPr sz="2700" b="1"/>
            </a:lvl1pPr>
            <a:lvl2pPr marL="522643" indent="0">
              <a:buNone/>
              <a:defRPr sz="2300" b="1"/>
            </a:lvl2pPr>
            <a:lvl3pPr marL="1045285" indent="0">
              <a:buNone/>
              <a:defRPr sz="2100" b="1"/>
            </a:lvl3pPr>
            <a:lvl4pPr marL="1567927" indent="0">
              <a:buNone/>
              <a:defRPr sz="1800" b="1"/>
            </a:lvl4pPr>
            <a:lvl5pPr marL="2090569" indent="0">
              <a:buNone/>
              <a:defRPr sz="1800" b="1"/>
            </a:lvl5pPr>
            <a:lvl6pPr marL="2613212" indent="0">
              <a:buNone/>
              <a:defRPr sz="1800" b="1"/>
            </a:lvl6pPr>
            <a:lvl7pPr marL="3135854" indent="0">
              <a:buNone/>
              <a:defRPr sz="1800" b="1"/>
            </a:lvl7pPr>
            <a:lvl8pPr marL="3658496" indent="0">
              <a:buNone/>
              <a:defRPr sz="1800" b="1"/>
            </a:lvl8pPr>
            <a:lvl9pPr marL="4181139"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291842" y="2854526"/>
            <a:ext cx="2864327" cy="5186065"/>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CF58ACA-85CA-4C35-A8A7-26726F63EE52}"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9" name="スライド番号プレースホルダー 8"/>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2657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533D13-2889-4517-907F-1F5058C67FFE}"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5" name="スライド番号プレースホルダー 4"/>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4882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8CCA90-9D23-41AA-9F7A-DADFC5A551E1}"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4" name="スライド番号プレースホルダー 3"/>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9226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24014" y="358382"/>
            <a:ext cx="2131933" cy="1525191"/>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533571" y="358381"/>
            <a:ext cx="3622598" cy="7682212"/>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24014" y="1883572"/>
            <a:ext cx="2131933" cy="6157021"/>
          </a:xfrm>
        </p:spPr>
        <p:txBody>
          <a:bodyPr/>
          <a:lstStyle>
            <a:lvl1pPr marL="0" indent="0">
              <a:buNone/>
              <a:defRPr sz="1600"/>
            </a:lvl1pPr>
            <a:lvl2pPr marL="522643" indent="0">
              <a:buNone/>
              <a:defRPr sz="1400"/>
            </a:lvl2pPr>
            <a:lvl3pPr marL="1045285" indent="0">
              <a:buNone/>
              <a:defRPr sz="1100"/>
            </a:lvl3pPr>
            <a:lvl4pPr marL="1567927" indent="0">
              <a:buNone/>
              <a:defRPr sz="1000"/>
            </a:lvl4pPr>
            <a:lvl5pPr marL="2090569" indent="0">
              <a:buNone/>
              <a:defRPr sz="1000"/>
            </a:lvl5pPr>
            <a:lvl6pPr marL="2613212" indent="0">
              <a:buNone/>
              <a:defRPr sz="1000"/>
            </a:lvl6pPr>
            <a:lvl7pPr marL="3135854" indent="0">
              <a:buNone/>
              <a:defRPr sz="1000"/>
            </a:lvl7pPr>
            <a:lvl8pPr marL="3658496" indent="0">
              <a:buNone/>
              <a:defRPr sz="1000"/>
            </a:lvl8pPr>
            <a:lvl9pPr marL="418113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39E68-8EED-4FEE-921E-CB491B1247A2}"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7" name="スライド番号プレースホルダー 6"/>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09838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270164" y="6300790"/>
            <a:ext cx="3888105" cy="743844"/>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270164" y="804268"/>
            <a:ext cx="3888105" cy="5400675"/>
          </a:xfrm>
        </p:spPr>
        <p:txBody>
          <a:bodyPr/>
          <a:lstStyle>
            <a:lvl1pPr marL="0" indent="0">
              <a:buNone/>
              <a:defRPr sz="3700"/>
            </a:lvl1pPr>
            <a:lvl2pPr marL="522643" indent="0">
              <a:buNone/>
              <a:defRPr sz="3200"/>
            </a:lvl2pPr>
            <a:lvl3pPr marL="1045285" indent="0">
              <a:buNone/>
              <a:defRPr sz="2700"/>
            </a:lvl3pPr>
            <a:lvl4pPr marL="1567927" indent="0">
              <a:buNone/>
              <a:defRPr sz="2300"/>
            </a:lvl4pPr>
            <a:lvl5pPr marL="2090569" indent="0">
              <a:buNone/>
              <a:defRPr sz="2300"/>
            </a:lvl5pPr>
            <a:lvl6pPr marL="2613212" indent="0">
              <a:buNone/>
              <a:defRPr sz="2300"/>
            </a:lvl6pPr>
            <a:lvl7pPr marL="3135854" indent="0">
              <a:buNone/>
              <a:defRPr sz="2300"/>
            </a:lvl7pPr>
            <a:lvl8pPr marL="3658496" indent="0">
              <a:buNone/>
              <a:defRPr sz="2300"/>
            </a:lvl8pPr>
            <a:lvl9pPr marL="4181139" indent="0">
              <a:buNone/>
              <a:defRPr sz="2300"/>
            </a:lvl9pPr>
          </a:lstStyle>
          <a:p>
            <a:endParaRPr kumimoji="1" lang="ja-JP" altLang="en-US" dirty="0"/>
          </a:p>
        </p:txBody>
      </p:sp>
      <p:sp>
        <p:nvSpPr>
          <p:cNvPr id="4" name="テキスト プレースホルダー 3"/>
          <p:cNvSpPr>
            <a:spLocks noGrp="1"/>
          </p:cNvSpPr>
          <p:nvPr>
            <p:ph type="body" sz="half" idx="2"/>
          </p:nvPr>
        </p:nvSpPr>
        <p:spPr>
          <a:xfrm>
            <a:off x="1270164" y="7044634"/>
            <a:ext cx="3888105" cy="1056382"/>
          </a:xfrm>
        </p:spPr>
        <p:txBody>
          <a:bodyPr/>
          <a:lstStyle>
            <a:lvl1pPr marL="0" indent="0">
              <a:buNone/>
              <a:defRPr sz="1600"/>
            </a:lvl1pPr>
            <a:lvl2pPr marL="522643" indent="0">
              <a:buNone/>
              <a:defRPr sz="1400"/>
            </a:lvl2pPr>
            <a:lvl3pPr marL="1045285" indent="0">
              <a:buNone/>
              <a:defRPr sz="1100"/>
            </a:lvl3pPr>
            <a:lvl4pPr marL="1567927" indent="0">
              <a:buNone/>
              <a:defRPr sz="1000"/>
            </a:lvl4pPr>
            <a:lvl5pPr marL="2090569" indent="0">
              <a:buNone/>
              <a:defRPr sz="1000"/>
            </a:lvl5pPr>
            <a:lvl6pPr marL="2613212" indent="0">
              <a:buNone/>
              <a:defRPr sz="1000"/>
            </a:lvl6pPr>
            <a:lvl7pPr marL="3135854" indent="0">
              <a:buNone/>
              <a:defRPr sz="1000"/>
            </a:lvl7pPr>
            <a:lvl8pPr marL="3658496" indent="0">
              <a:buNone/>
              <a:defRPr sz="1000"/>
            </a:lvl8pPr>
            <a:lvl9pPr marL="418113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3F62204-F159-4B8E-B09B-F8982206A499}"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ja-JP">
                <a:solidFill>
                  <a:prstClr val="black"/>
                </a:solidFill>
              </a:rPr>
              <a:t>1</a:t>
            </a:r>
            <a:endParaRPr lang="ja-JP" altLang="en-US" dirty="0">
              <a:solidFill>
                <a:prstClr val="black"/>
              </a:solidFill>
            </a:endParaRPr>
          </a:p>
        </p:txBody>
      </p:sp>
      <p:sp>
        <p:nvSpPr>
          <p:cNvPr id="7" name="スライド番号プレースホルダー 6"/>
          <p:cNvSpPr>
            <a:spLocks noGrp="1"/>
          </p:cNvSpPr>
          <p:nvPr>
            <p:ph type="sldNum" sz="quarter" idx="12"/>
          </p:nvPr>
        </p:nvSpPr>
        <p:spPr/>
        <p:txBody>
          <a:body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5730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24011" y="571857"/>
            <a:ext cx="5832157" cy="1500188"/>
          </a:xfrm>
          <a:prstGeom prst="rect">
            <a:avLst/>
          </a:prstGeom>
        </p:spPr>
        <p:txBody>
          <a:bodyPr vert="horz" lIns="104528" tIns="52264" rIns="104528" bIns="52264"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24011" y="2165729"/>
            <a:ext cx="5832157" cy="5940326"/>
          </a:xfrm>
          <a:prstGeom prst="rect">
            <a:avLst/>
          </a:prstGeom>
        </p:spPr>
        <p:txBody>
          <a:bodyPr vert="horz" lIns="104528" tIns="52264" rIns="104528" bIns="52264"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24013" y="8342713"/>
            <a:ext cx="1512041" cy="479226"/>
          </a:xfrm>
          <a:prstGeom prst="rect">
            <a:avLst/>
          </a:prstGeom>
        </p:spPr>
        <p:txBody>
          <a:bodyPr vert="horz" lIns="104528" tIns="52264" rIns="104528" bIns="52264" rtlCol="0" anchor="ctr"/>
          <a:lstStyle>
            <a:lvl1pPr algn="l">
              <a:defRPr sz="1400">
                <a:solidFill>
                  <a:schemeClr val="tx1">
                    <a:tint val="75000"/>
                  </a:schemeClr>
                </a:solidFill>
              </a:defRPr>
            </a:lvl1pPr>
          </a:lstStyle>
          <a:p>
            <a:fld id="{96D98E62-B12F-494A-85EA-84E32AF59810}" type="datetime1">
              <a:rPr lang="ja-JP" altLang="en-US" smtClean="0">
                <a:solidFill>
                  <a:prstClr val="black">
                    <a:tint val="75000"/>
                  </a:prstClr>
                </a:solidFill>
              </a:rPr>
              <a:t>2025/9/2</a:t>
            </a:fld>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4644130" y="8342713"/>
            <a:ext cx="1512041" cy="479226"/>
          </a:xfrm>
          <a:prstGeom prst="rect">
            <a:avLst/>
          </a:prstGeom>
        </p:spPr>
        <p:txBody>
          <a:bodyPr vert="horz" lIns="104528" tIns="52264" rIns="104528" bIns="52264" rtlCol="0" anchor="ctr"/>
          <a:lstStyle>
            <a:lvl1pPr algn="r">
              <a:defRPr sz="1400">
                <a:solidFill>
                  <a:schemeClr val="tx1">
                    <a:tint val="75000"/>
                  </a:schemeClr>
                </a:solidFill>
              </a:defRPr>
            </a:lvl1pPr>
          </a:lstStyle>
          <a:p>
            <a:fld id="{D50227FB-26DB-4FFC-85AE-A624FD6F36F1}"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2214060" y="8677567"/>
            <a:ext cx="2052056" cy="305688"/>
          </a:xfrm>
          <a:prstGeom prst="rect">
            <a:avLst/>
          </a:prstGeom>
        </p:spPr>
        <p:txBody>
          <a:bodyPr vert="horz" lIns="104528" tIns="52264" rIns="104528" bIns="52264" rtlCol="0" anchor="ctr"/>
          <a:lstStyle>
            <a:lvl1pPr algn="ctr">
              <a:defRPr sz="1400">
                <a:solidFill>
                  <a:schemeClr val="tx1"/>
                </a:solidFill>
              </a:defRPr>
            </a:lvl1pPr>
          </a:lstStyle>
          <a:p>
            <a:r>
              <a:rPr lang="en-US" altLang="ja-JP">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92863445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1045285" rtl="0" eaLnBrk="1" latinLnBrk="0" hangingPunct="1">
        <a:spcBef>
          <a:spcPct val="0"/>
        </a:spcBef>
        <a:buNone/>
        <a:defRPr kumimoji="1" sz="5000" kern="1200">
          <a:solidFill>
            <a:schemeClr val="tx1"/>
          </a:solidFill>
          <a:latin typeface="+mj-lt"/>
          <a:ea typeface="+mj-ea"/>
          <a:cs typeface="+mj-cs"/>
        </a:defRPr>
      </a:lvl1pPr>
    </p:titleStyle>
    <p:bodyStyle>
      <a:lvl1pPr marL="391982" indent="-391982" algn="l" defTabSz="1045285"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9294" indent="-326652" algn="l" defTabSz="104528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6605" indent="-261320" algn="l" defTabSz="1045285"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9248" indent="-261320" algn="l" defTabSz="104528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51890" indent="-261320" algn="l" defTabSz="104528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74532" indent="-261320" algn="l" defTabSz="104528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97175" indent="-261320" algn="l" defTabSz="104528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9817" indent="-261320" algn="l" defTabSz="104528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42459" indent="-261320" algn="l" defTabSz="104528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5285" rtl="0" eaLnBrk="1" latinLnBrk="0" hangingPunct="1">
        <a:defRPr kumimoji="1" sz="2100" kern="1200">
          <a:solidFill>
            <a:schemeClr val="tx1"/>
          </a:solidFill>
          <a:latin typeface="+mn-lt"/>
          <a:ea typeface="+mn-ea"/>
          <a:cs typeface="+mn-cs"/>
        </a:defRPr>
      </a:lvl1pPr>
      <a:lvl2pPr marL="522643" algn="l" defTabSz="1045285" rtl="0" eaLnBrk="1" latinLnBrk="0" hangingPunct="1">
        <a:defRPr kumimoji="1" sz="2100" kern="1200">
          <a:solidFill>
            <a:schemeClr val="tx1"/>
          </a:solidFill>
          <a:latin typeface="+mn-lt"/>
          <a:ea typeface="+mn-ea"/>
          <a:cs typeface="+mn-cs"/>
        </a:defRPr>
      </a:lvl2pPr>
      <a:lvl3pPr marL="1045285" algn="l" defTabSz="1045285" rtl="0" eaLnBrk="1" latinLnBrk="0" hangingPunct="1">
        <a:defRPr kumimoji="1" sz="2100" kern="1200">
          <a:solidFill>
            <a:schemeClr val="tx1"/>
          </a:solidFill>
          <a:latin typeface="+mn-lt"/>
          <a:ea typeface="+mn-ea"/>
          <a:cs typeface="+mn-cs"/>
        </a:defRPr>
      </a:lvl3pPr>
      <a:lvl4pPr marL="1567927" algn="l" defTabSz="1045285" rtl="0" eaLnBrk="1" latinLnBrk="0" hangingPunct="1">
        <a:defRPr kumimoji="1" sz="2100" kern="1200">
          <a:solidFill>
            <a:schemeClr val="tx1"/>
          </a:solidFill>
          <a:latin typeface="+mn-lt"/>
          <a:ea typeface="+mn-ea"/>
          <a:cs typeface="+mn-cs"/>
        </a:defRPr>
      </a:lvl4pPr>
      <a:lvl5pPr marL="2090569" algn="l" defTabSz="1045285" rtl="0" eaLnBrk="1" latinLnBrk="0" hangingPunct="1">
        <a:defRPr kumimoji="1" sz="2100" kern="1200">
          <a:solidFill>
            <a:schemeClr val="tx1"/>
          </a:solidFill>
          <a:latin typeface="+mn-lt"/>
          <a:ea typeface="+mn-ea"/>
          <a:cs typeface="+mn-cs"/>
        </a:defRPr>
      </a:lvl5pPr>
      <a:lvl6pPr marL="2613212" algn="l" defTabSz="1045285" rtl="0" eaLnBrk="1" latinLnBrk="0" hangingPunct="1">
        <a:defRPr kumimoji="1" sz="2100" kern="1200">
          <a:solidFill>
            <a:schemeClr val="tx1"/>
          </a:solidFill>
          <a:latin typeface="+mn-lt"/>
          <a:ea typeface="+mn-ea"/>
          <a:cs typeface="+mn-cs"/>
        </a:defRPr>
      </a:lvl6pPr>
      <a:lvl7pPr marL="3135854" algn="l" defTabSz="1045285" rtl="0" eaLnBrk="1" latinLnBrk="0" hangingPunct="1">
        <a:defRPr kumimoji="1" sz="2100" kern="1200">
          <a:solidFill>
            <a:schemeClr val="tx1"/>
          </a:solidFill>
          <a:latin typeface="+mn-lt"/>
          <a:ea typeface="+mn-ea"/>
          <a:cs typeface="+mn-cs"/>
        </a:defRPr>
      </a:lvl7pPr>
      <a:lvl8pPr marL="3658496" algn="l" defTabSz="1045285" rtl="0" eaLnBrk="1" latinLnBrk="0" hangingPunct="1">
        <a:defRPr kumimoji="1" sz="2100" kern="1200">
          <a:solidFill>
            <a:schemeClr val="tx1"/>
          </a:solidFill>
          <a:latin typeface="+mn-lt"/>
          <a:ea typeface="+mn-ea"/>
          <a:cs typeface="+mn-cs"/>
        </a:defRPr>
      </a:lvl8pPr>
      <a:lvl9pPr marL="4181139" algn="l" defTabSz="1045285"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0" y="659765"/>
            <a:ext cx="6480176" cy="3162399"/>
            <a:chOff x="0" y="1429790"/>
            <a:chExt cx="6480176" cy="3162399"/>
          </a:xfrm>
        </p:grpSpPr>
        <p:sp>
          <p:nvSpPr>
            <p:cNvPr id="12" name="テキスト ボックス 11"/>
            <p:cNvSpPr txBox="1"/>
            <p:nvPr/>
          </p:nvSpPr>
          <p:spPr>
            <a:xfrm>
              <a:off x="99758" y="1841830"/>
              <a:ext cx="6280484" cy="2750359"/>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ct val="150000"/>
                </a:lnSpc>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令和７年度補正予算案（一般会計第３次、特別会計第１次）につきましては、</a:t>
              </a: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以下の視点を踏まえて予算を計上しました。</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（１）一般会計</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○現下の行政課題に速やかに対応するための予算</a:t>
              </a:r>
            </a:p>
            <a:p>
              <a:pPr algn="just">
                <a:lnSpc>
                  <a:spcPct val="150000"/>
                </a:lnSpc>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（子育て・教育施策の充実、物価高騰対策、緊急経済対策等）</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第２次補正予算編成後に生じた状況の変化に速やかに対応するための予算</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令和６年度決算確定に伴う精算等を行うための予算</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（２）特別会計</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当初予算編成後に生じた状況の変化に速やかに対応するための予算</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令和６年度決算確定に伴う精算等を行うための予算</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0" y="1429790"/>
              <a:ext cx="6480176" cy="360000"/>
              <a:chOff x="0" y="0"/>
              <a:chExt cx="6480176" cy="360000"/>
            </a:xfrm>
          </p:grpSpPr>
          <p:sp>
            <p:nvSpPr>
              <p:cNvPr id="15" name="タイトル 4"/>
              <p:cNvSpPr txBox="1">
                <a:spLocks/>
              </p:cNvSpPr>
              <p:nvPr/>
            </p:nvSpPr>
            <p:spPr>
              <a:xfrm>
                <a:off x="1" y="0"/>
                <a:ext cx="6480175" cy="360000"/>
              </a:xfrm>
              <a:prstGeom prst="rect">
                <a:avLst/>
              </a:prstGeom>
              <a:noFill/>
              <a:ln>
                <a:noFill/>
              </a:ln>
            </p:spPr>
            <p:txBody>
              <a:bodyPr vert="horz" lIns="107984" tIns="35995" rIns="35995" bIns="35995" rtlCol="0" anchor="ctr">
                <a:noAutofit/>
              </a:bodyPr>
              <a:lstStyle>
                <a:lvl1pPr algn="ctr" defTabSz="1045285" rtl="0" eaLnBrk="1" latinLnBrk="0" hangingPunct="1">
                  <a:spcBef>
                    <a:spcPct val="0"/>
                  </a:spcBef>
                  <a:buNone/>
                  <a:defRPr kumimoji="1" sz="5000" kern="1200">
                    <a:solidFill>
                      <a:schemeClr val="tx1"/>
                    </a:solidFill>
                    <a:latin typeface="+mj-lt"/>
                    <a:ea typeface="+mj-ea"/>
                    <a:cs typeface="+mj-cs"/>
                  </a:defRPr>
                </a:lvl1pPr>
              </a:lstStyle>
              <a:p>
                <a:pPr algn="l"/>
                <a:r>
                  <a:rPr lang="ja-JP" altLang="en-US" sz="1600" b="1"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基本的な考え方</a:t>
                </a:r>
                <a:endParaRPr lang="en-US" altLang="ja-JP" sz="16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6" name="直線コネクタ 15"/>
              <p:cNvCxnSpPr/>
              <p:nvPr/>
            </p:nvCxnSpPr>
            <p:spPr>
              <a:xfrm>
                <a:off x="0" y="302028"/>
                <a:ext cx="6480000" cy="0"/>
              </a:xfrm>
              <a:prstGeom prst="line">
                <a:avLst/>
              </a:prstGeom>
              <a:ln w="25400">
                <a:solidFill>
                  <a:schemeClr val="accent1">
                    <a:lumMod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4" name="グループ化 13"/>
          <p:cNvGrpSpPr/>
          <p:nvPr/>
        </p:nvGrpSpPr>
        <p:grpSpPr>
          <a:xfrm>
            <a:off x="6" y="3928546"/>
            <a:ext cx="6480176" cy="3139640"/>
            <a:chOff x="2" y="3363702"/>
            <a:chExt cx="6480176" cy="3139640"/>
          </a:xfrm>
        </p:grpSpPr>
        <p:grpSp>
          <p:nvGrpSpPr>
            <p:cNvPr id="8" name="グループ化 7"/>
            <p:cNvGrpSpPr/>
            <p:nvPr/>
          </p:nvGrpSpPr>
          <p:grpSpPr>
            <a:xfrm>
              <a:off x="2" y="3363702"/>
              <a:ext cx="6480176" cy="360000"/>
              <a:chOff x="0" y="2294310"/>
              <a:chExt cx="6480176" cy="360000"/>
            </a:xfrm>
          </p:grpSpPr>
          <p:sp>
            <p:nvSpPr>
              <p:cNvPr id="9" name="タイトル 4"/>
              <p:cNvSpPr txBox="1">
                <a:spLocks/>
              </p:cNvSpPr>
              <p:nvPr/>
            </p:nvSpPr>
            <p:spPr>
              <a:xfrm>
                <a:off x="1" y="2294310"/>
                <a:ext cx="6480175" cy="360000"/>
              </a:xfrm>
              <a:prstGeom prst="rect">
                <a:avLst/>
              </a:prstGeom>
              <a:noFill/>
              <a:ln>
                <a:noFill/>
              </a:ln>
            </p:spPr>
            <p:txBody>
              <a:bodyPr vert="horz" lIns="107984" tIns="35995" rIns="35995" bIns="35995" rtlCol="0" anchor="ctr">
                <a:noAutofit/>
              </a:bodyPr>
              <a:lstStyle>
                <a:lvl1pPr algn="ctr" defTabSz="1045285" rtl="0" eaLnBrk="1" latinLnBrk="0" hangingPunct="1">
                  <a:spcBef>
                    <a:spcPct val="0"/>
                  </a:spcBef>
                  <a:buNone/>
                  <a:defRPr kumimoji="1" sz="5000" kern="1200">
                    <a:solidFill>
                      <a:schemeClr val="tx1"/>
                    </a:solidFill>
                    <a:latin typeface="+mj-lt"/>
                    <a:ea typeface="+mj-ea"/>
                    <a:cs typeface="+mj-cs"/>
                  </a:defRPr>
                </a:lvl1pPr>
              </a:lstStyle>
              <a:p>
                <a:pPr algn="l"/>
                <a:r>
                  <a:rPr lang="ja-JP" altLang="en-US" sz="1600" b="1"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補正予算の規模</a:t>
                </a:r>
                <a:endParaRPr lang="en-US" altLang="ja-JP" sz="16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 name="直線コネクタ 9"/>
              <p:cNvCxnSpPr/>
              <p:nvPr/>
            </p:nvCxnSpPr>
            <p:spPr>
              <a:xfrm>
                <a:off x="0" y="2596338"/>
                <a:ext cx="6480000" cy="0"/>
              </a:xfrm>
              <a:prstGeom prst="line">
                <a:avLst/>
              </a:prstGeom>
              <a:ln w="25400">
                <a:solidFill>
                  <a:schemeClr val="accent1">
                    <a:lumMod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11" name="テキスト ボックス 10"/>
            <p:cNvSpPr txBox="1"/>
            <p:nvPr/>
          </p:nvSpPr>
          <p:spPr>
            <a:xfrm>
              <a:off x="99758" y="3776066"/>
              <a:ext cx="6280484" cy="2727276"/>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ct val="150000"/>
                </a:lnSpc>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基本的な考え方に基づいて編成した補正予算案の規模は以下のとおりです。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（１）一般会計</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23</a:t>
              </a:r>
              <a:r>
                <a:rPr lang="zh-TW"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zh-TW"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1,080</a:t>
              </a:r>
              <a:r>
                <a:rPr lang="zh-TW"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万５千円</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で、補正後の予算額は、 </a:t>
              </a:r>
              <a:r>
                <a:rPr lang="en-US" altLang="zh-TW"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3,576</a:t>
              </a:r>
              <a:r>
                <a:rPr lang="zh-TW"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zh-TW"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6,952</a:t>
              </a:r>
              <a:r>
                <a:rPr lang="zh-TW"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万７千円</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となりました。</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（２）特別会計</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国民健康保険事業特別会計の補正額は、 </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8,113</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 で、補正後の予算額は、 </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638</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1,217</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万３千円 となりました。</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後期高齢者医療特別会計の補正額は、 ２億</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3,117</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万４千円 で、補正後の予算額は、</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205</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8,232</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万５千円 となりました。</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介護保険特別会計の補正額は、 </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9,284</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万７千円 で、補正後の予算額は、</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644</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万３千円 となりました。</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4" name="表 3"/>
          <p:cNvGraphicFramePr>
            <a:graphicFrameLocks noGrp="1"/>
          </p:cNvGraphicFramePr>
          <p:nvPr>
            <p:extLst>
              <p:ext uri="{D42A27DB-BD31-4B8C-83A1-F6EECF244321}">
                <p14:modId xmlns:p14="http://schemas.microsoft.com/office/powerpoint/2010/main" val="1336539254"/>
              </p:ext>
            </p:extLst>
          </p:nvPr>
        </p:nvGraphicFramePr>
        <p:xfrm>
          <a:off x="99760" y="7338515"/>
          <a:ext cx="6280483" cy="1296000"/>
        </p:xfrm>
        <a:graphic>
          <a:graphicData uri="http://schemas.openxmlformats.org/drawingml/2006/table">
            <a:tbl>
              <a:tblPr>
                <a:tableStyleId>{5FD0F851-EC5A-4D38-B0AD-8093EC10F338}</a:tableStyleId>
              </a:tblPr>
              <a:tblGrid>
                <a:gridCol w="1584487">
                  <a:extLst>
                    <a:ext uri="{9D8B030D-6E8A-4147-A177-3AD203B41FA5}">
                      <a16:colId xmlns:a16="http://schemas.microsoft.com/office/drawing/2014/main" val="20000"/>
                    </a:ext>
                  </a:extLst>
                </a:gridCol>
                <a:gridCol w="1173999">
                  <a:extLst>
                    <a:ext uri="{9D8B030D-6E8A-4147-A177-3AD203B41FA5}">
                      <a16:colId xmlns:a16="http://schemas.microsoft.com/office/drawing/2014/main" val="20001"/>
                    </a:ext>
                  </a:extLst>
                </a:gridCol>
                <a:gridCol w="1173999">
                  <a:extLst>
                    <a:ext uri="{9D8B030D-6E8A-4147-A177-3AD203B41FA5}">
                      <a16:colId xmlns:a16="http://schemas.microsoft.com/office/drawing/2014/main" val="20002"/>
                    </a:ext>
                  </a:extLst>
                </a:gridCol>
                <a:gridCol w="1173999">
                  <a:extLst>
                    <a:ext uri="{9D8B030D-6E8A-4147-A177-3AD203B41FA5}">
                      <a16:colId xmlns:a16="http://schemas.microsoft.com/office/drawing/2014/main" val="20003"/>
                    </a:ext>
                  </a:extLst>
                </a:gridCol>
                <a:gridCol w="1173999">
                  <a:extLst>
                    <a:ext uri="{9D8B030D-6E8A-4147-A177-3AD203B41FA5}">
                      <a16:colId xmlns:a16="http://schemas.microsoft.com/office/drawing/2014/main" val="20004"/>
                    </a:ext>
                  </a:extLst>
                </a:gridCol>
              </a:tblGrid>
              <a:tr h="216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会計区分</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B w="3175" cap="flat" cmpd="sng" algn="ctr">
                      <a:solidFill>
                        <a:schemeClr val="accent1"/>
                      </a:solidFill>
                      <a:prstDash val="solid"/>
                      <a:round/>
                      <a:headEnd type="none" w="med" len="med"/>
                      <a:tailEnd type="none" w="med" len="med"/>
                    </a:lnB>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当初予算額</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B w="3175" cap="flat" cmpd="sng" algn="ctr">
                      <a:solidFill>
                        <a:schemeClr val="accent1"/>
                      </a:solidFill>
                      <a:prstDash val="solid"/>
                      <a:round/>
                      <a:headEnd type="none" w="med" len="med"/>
                      <a:tailEnd type="none" w="med" len="med"/>
                    </a:lnB>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既定予算額</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B w="3175" cap="flat" cmpd="sng" algn="ctr">
                      <a:solidFill>
                        <a:schemeClr val="accent1"/>
                      </a:solidFill>
                      <a:prstDash val="solid"/>
                      <a:round/>
                      <a:headEnd type="none" w="med" len="med"/>
                      <a:tailEnd type="none" w="med" len="med"/>
                    </a:lnB>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今回補正額</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B w="3175" cap="flat" cmpd="sng" algn="ctr">
                      <a:solidFill>
                        <a:schemeClr val="accent1"/>
                      </a:solidFill>
                      <a:prstDash val="solid"/>
                      <a:round/>
                      <a:headEnd type="none" w="med" len="med"/>
                      <a:tailEnd type="none" w="med" len="med"/>
                    </a:lnB>
                  </a:tcPr>
                </a:tc>
                <a:tc>
                  <a:txBody>
                    <a:bodyPr/>
                    <a:lstStyle/>
                    <a:p>
                      <a:pPr algn="ctr" fontAlgn="ctr"/>
                      <a:r>
                        <a:rPr lang="zh-TW" altLang="en-US" sz="1000" u="none" strike="noStrike" dirty="0">
                          <a:effectLst/>
                          <a:latin typeface="Meiryo UI" panose="020B0604030504040204" pitchFamily="50" charset="-128"/>
                          <a:ea typeface="Meiryo UI" panose="020B0604030504040204" pitchFamily="50" charset="-128"/>
                        </a:rPr>
                        <a:t>補正後予算額</a:t>
                      </a:r>
                      <a:endParaRPr lang="zh-TW"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216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一般会計</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352,709,587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355,358,722</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2,310,805</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357,669,527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216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特別会計</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147,189,740</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147,189,740</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1,605,151</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a:r>
                        <a:rPr lang="en-US" altLang="ja-JP" sz="1200" b="0" i="0" u="none" strike="noStrike" baseline="0" dirty="0">
                          <a:solidFill>
                            <a:srgbClr val="000000"/>
                          </a:solidFill>
                        </a:rPr>
                        <a:t>148,794,891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16000">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　　　　国民健康保険事業</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63,731,043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63,731,043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81,130</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63,812,173</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16000">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　　　　後期高齢者医療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20,351,151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20,351,151 </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231,174</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20,582,325</a:t>
                      </a:r>
                    </a:p>
                  </a:txBody>
                  <a:tcPr marL="0" marR="0" marT="0" marB="0" anchor="ct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16000">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　　　　介護保険</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T w="3175" cap="flat" cmpd="sng" algn="ctr">
                      <a:solidFill>
                        <a:schemeClr val="accent1"/>
                      </a:solidFill>
                      <a:prstDash val="solid"/>
                      <a:round/>
                      <a:headEnd type="none" w="med" len="med"/>
                      <a:tailEnd type="none" w="med" len="med"/>
                    </a:lnT>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63,107,546 </a:t>
                      </a:r>
                    </a:p>
                  </a:txBody>
                  <a:tcPr marL="0" marR="0" marT="0" marB="0" anchor="ctr">
                    <a:lnT w="3175" cap="flat" cmpd="sng" algn="ctr">
                      <a:solidFill>
                        <a:schemeClr val="accent1"/>
                      </a:solidFill>
                      <a:prstDash val="solid"/>
                      <a:round/>
                      <a:headEnd type="none" w="med" len="med"/>
                      <a:tailEnd type="none" w="med" len="med"/>
                    </a:lnT>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63,107,546 </a:t>
                      </a:r>
                    </a:p>
                  </a:txBody>
                  <a:tcPr marL="0" marR="0" marT="0" marB="0" anchor="ctr">
                    <a:lnT w="3175" cap="flat" cmpd="sng" algn="ctr">
                      <a:solidFill>
                        <a:schemeClr val="accent1"/>
                      </a:solidFill>
                      <a:prstDash val="solid"/>
                      <a:round/>
                      <a:headEnd type="none" w="med" len="med"/>
                      <a:tailEnd type="none" w="med" len="med"/>
                    </a:lnT>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1,292,847</a:t>
                      </a:r>
                    </a:p>
                  </a:txBody>
                  <a:tcPr marL="0" marR="0" marT="0" marB="0" anchor="ctr">
                    <a:lnT w="3175" cap="flat" cmpd="sng" algn="ctr">
                      <a:solidFill>
                        <a:schemeClr val="accent1"/>
                      </a:solidFill>
                      <a:prstDash val="solid"/>
                      <a:round/>
                      <a:headEnd type="none" w="med" len="med"/>
                      <a:tailEnd type="none" w="med" len="med"/>
                    </a:lnT>
                  </a:tcPr>
                </a:tc>
                <a:tc>
                  <a:txBody>
                    <a:bodyPr/>
                    <a:lstStyle/>
                    <a:p>
                      <a:pPr algn="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64,400,393</a:t>
                      </a:r>
                    </a:p>
                  </a:txBody>
                  <a:tcPr marL="0" marR="0" marT="0" marB="0" anchor="ctr">
                    <a:lnT w="3175"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17" name="テキスト ボックス 16"/>
          <p:cNvSpPr txBox="1"/>
          <p:nvPr/>
        </p:nvSpPr>
        <p:spPr>
          <a:xfrm>
            <a:off x="5291849" y="7136917"/>
            <a:ext cx="1148117" cy="211203"/>
          </a:xfrm>
          <a:prstGeom prst="rect">
            <a:avLst/>
          </a:prstGeom>
          <a:noFill/>
          <a:ln w="15875" cmpd="sng">
            <a:noFill/>
            <a:prstDash val="solid"/>
          </a:ln>
        </p:spPr>
        <p:txBody>
          <a:bodyPr wrap="square" tIns="36000" bIns="36000" rtlCol="0" anchor="ctr">
            <a:spAutoFit/>
          </a:bodyPr>
          <a:lstStyle/>
          <a:p>
            <a:pPr algn="r"/>
            <a:r>
              <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（単位：千円）</a:t>
            </a:r>
            <a:endParaRPr lang="ja-JP"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99758" y="8730746"/>
            <a:ext cx="6280484" cy="221018"/>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問合先</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noProof="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企画経営</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部　財政課　電話 </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5744-1126</a:t>
            </a: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タイトル 2"/>
          <p:cNvSpPr>
            <a:spLocks noGrp="1"/>
          </p:cNvSpPr>
          <p:nvPr>
            <p:ph type="title"/>
          </p:nvPr>
        </p:nvSpPr>
        <p:spPr>
          <a:xfrm>
            <a:off x="5" y="-165687"/>
            <a:ext cx="6480175" cy="966028"/>
          </a:xfrm>
        </p:spPr>
        <p:txBody>
          <a:bodyPr>
            <a:norm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令 和 ７ 年 度 補 正 予 算 案</a:t>
            </a:r>
            <a:b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（一 般 会 計 第 ３</a:t>
            </a:r>
            <a:r>
              <a:rPr lang="en-US" altLang="ja-JP" sz="15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次、 </a:t>
            </a:r>
            <a:r>
              <a:rPr lang="ja-JP" altLang="en-US" sz="15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 別 会 計 第 １ 次</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a:t>
            </a:r>
          </a:p>
        </p:txBody>
      </p:sp>
      <p:cxnSp>
        <p:nvCxnSpPr>
          <p:cNvPr id="23" name="直線コネクタ 22"/>
          <p:cNvCxnSpPr/>
          <p:nvPr/>
        </p:nvCxnSpPr>
        <p:spPr>
          <a:xfrm>
            <a:off x="370072" y="7989030"/>
            <a:ext cx="0" cy="637200"/>
          </a:xfrm>
          <a:prstGeom prst="line">
            <a:avLst/>
          </a:prstGeom>
          <a:ln w="3175">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100605" y="7990764"/>
            <a:ext cx="266400" cy="633600"/>
          </a:xfrm>
          <a:prstGeom prst="rect">
            <a:avLst/>
          </a:prstGeom>
          <a:solidFill>
            <a:schemeClr val="bg1"/>
          </a:solidFill>
        </p:spPr>
        <p:txBody>
          <a:bodyPr vert="eaVert" wrap="square" rtlCol="0" anchor="ctr">
            <a:noAutofit/>
          </a:bodyPr>
          <a:lstStyle/>
          <a:p>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内　訳</a:t>
            </a:r>
          </a:p>
        </p:txBody>
      </p:sp>
    </p:spTree>
    <p:extLst>
      <p:ext uri="{BB962C8B-B14F-4D97-AF65-F5344CB8AC3E}">
        <p14:creationId xmlns:p14="http://schemas.microsoft.com/office/powerpoint/2010/main" val="109932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グループ化 111"/>
          <p:cNvGrpSpPr/>
          <p:nvPr/>
        </p:nvGrpSpPr>
        <p:grpSpPr>
          <a:xfrm>
            <a:off x="159484" y="923178"/>
            <a:ext cx="6188163" cy="1412939"/>
            <a:chOff x="253257" y="3044015"/>
            <a:chExt cx="5681318" cy="1412939"/>
          </a:xfrm>
        </p:grpSpPr>
        <p:grpSp>
          <p:nvGrpSpPr>
            <p:cNvPr id="113" name="グループ化 112"/>
            <p:cNvGrpSpPr/>
            <p:nvPr/>
          </p:nvGrpSpPr>
          <p:grpSpPr>
            <a:xfrm>
              <a:off x="253257" y="3044015"/>
              <a:ext cx="5681306" cy="1141180"/>
              <a:chOff x="253253" y="914838"/>
              <a:chExt cx="5681306" cy="1141180"/>
            </a:xfrm>
          </p:grpSpPr>
          <p:sp>
            <p:nvSpPr>
              <p:cNvPr id="115" name="テキスト ボックス 114"/>
              <p:cNvSpPr txBox="1"/>
              <p:nvPr/>
            </p:nvSpPr>
            <p:spPr>
              <a:xfrm>
                <a:off x="253258" y="914838"/>
                <a:ext cx="5681301" cy="215438"/>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ひとり親家庭への臨時給付事業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4,688</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16" name="テキスト ボックス 115"/>
              <p:cNvSpPr txBox="1"/>
              <p:nvPr/>
            </p:nvSpPr>
            <p:spPr>
              <a:xfrm>
                <a:off x="253253" y="1213873"/>
                <a:ext cx="5681301" cy="842145"/>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食料品をはじめとする生活必需品の物価価格上昇が継続するなか、ひとり親家庭への緊急的な支援を行う。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対象者：児童扶養手当受給者</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支給額：児童一人あたり</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4" name="テキスト ボックス 113"/>
            <p:cNvSpPr txBox="1"/>
            <p:nvPr/>
          </p:nvSpPr>
          <p:spPr>
            <a:xfrm>
              <a:off x="253273" y="4251325"/>
              <a:ext cx="5681302" cy="205629"/>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問合先</a:t>
              </a:r>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こども未来</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部　子育ち支援課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5744-1274</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22" name="グループ化 121"/>
          <p:cNvGrpSpPr/>
          <p:nvPr/>
        </p:nvGrpSpPr>
        <p:grpSpPr>
          <a:xfrm>
            <a:off x="133690" y="2547158"/>
            <a:ext cx="6188146" cy="1040430"/>
            <a:chOff x="223394" y="3101666"/>
            <a:chExt cx="5681302" cy="703908"/>
          </a:xfrm>
        </p:grpSpPr>
        <p:sp>
          <p:nvSpPr>
            <p:cNvPr id="125" name="テキスト ボックス 124"/>
            <p:cNvSpPr txBox="1"/>
            <p:nvPr/>
          </p:nvSpPr>
          <p:spPr>
            <a:xfrm>
              <a:off x="223395" y="3101666"/>
              <a:ext cx="5681301" cy="145756"/>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とうきょうすくわくプログラム推進事業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734</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24" name="テキスト ボックス 123"/>
            <p:cNvSpPr txBox="1"/>
            <p:nvPr/>
          </p:nvSpPr>
          <p:spPr>
            <a:xfrm>
              <a:off x="223394" y="3666455"/>
              <a:ext cx="5681302" cy="139119"/>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こども未来部　保育サービス課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5744-1727</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0" y="0"/>
            <a:ext cx="6480174" cy="720000"/>
            <a:chOff x="0" y="850504"/>
            <a:chExt cx="6480174" cy="720000"/>
          </a:xfrm>
        </p:grpSpPr>
        <p:sp>
          <p:nvSpPr>
            <p:cNvPr id="37" name="正方形/長方形 36"/>
            <p:cNvSpPr>
              <a:spLocks/>
            </p:cNvSpPr>
            <p:nvPr/>
          </p:nvSpPr>
          <p:spPr>
            <a:xfrm>
              <a:off x="0" y="850504"/>
              <a:ext cx="720000" cy="720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noAutofit/>
            </a:bodyPr>
            <a:lstStyle/>
            <a:p>
              <a:pPr algn="ctr"/>
              <a:r>
                <a:rPr lang="ja-JP" altLang="en-US" sz="2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38" name="正方形/長方形 37"/>
            <p:cNvSpPr/>
            <p:nvPr/>
          </p:nvSpPr>
          <p:spPr>
            <a:xfrm>
              <a:off x="717223" y="1530343"/>
              <a:ext cx="5760000" cy="36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dirty="0">
                <a:solidFill>
                  <a:prstClr val="white"/>
                </a:solidFill>
              </a:endParaRPr>
            </a:p>
          </p:txBody>
        </p:sp>
        <p:sp>
          <p:nvSpPr>
            <p:cNvPr id="39" name="正方形/長方形 38"/>
            <p:cNvSpPr/>
            <p:nvPr/>
          </p:nvSpPr>
          <p:spPr>
            <a:xfrm>
              <a:off x="719999" y="850504"/>
              <a:ext cx="5760175" cy="71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72000" bIns="36000" rtlCol="0" anchor="ctr"/>
            <a:lstStyle/>
            <a:p>
              <a:r>
                <a:rPr lang="ja-JP" altLang="en-US"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rPr>
                <a:t>子育て・教育施策の充実</a:t>
              </a:r>
              <a:endParaRPr lang="en-US" altLang="ja-JP"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 name="グループ化 1">
            <a:extLst>
              <a:ext uri="{FF2B5EF4-FFF2-40B4-BE49-F238E27FC236}">
                <a16:creationId xmlns:a16="http://schemas.microsoft.com/office/drawing/2014/main" id="{A8E8EAE9-4244-4EBE-66AE-6993600D7F61}"/>
              </a:ext>
            </a:extLst>
          </p:cNvPr>
          <p:cNvGrpSpPr/>
          <p:nvPr/>
        </p:nvGrpSpPr>
        <p:grpSpPr>
          <a:xfrm>
            <a:off x="143810" y="6740438"/>
            <a:ext cx="6201621" cy="1439479"/>
            <a:chOff x="240893" y="3006269"/>
            <a:chExt cx="5693673" cy="632367"/>
          </a:xfrm>
        </p:grpSpPr>
        <p:grpSp>
          <p:nvGrpSpPr>
            <p:cNvPr id="3" name="グループ化 2">
              <a:extLst>
                <a:ext uri="{FF2B5EF4-FFF2-40B4-BE49-F238E27FC236}">
                  <a16:creationId xmlns:a16="http://schemas.microsoft.com/office/drawing/2014/main" id="{0AF75BE9-698A-658A-AF9E-BE607CC54008}"/>
                </a:ext>
              </a:extLst>
            </p:cNvPr>
            <p:cNvGrpSpPr/>
            <p:nvPr/>
          </p:nvGrpSpPr>
          <p:grpSpPr>
            <a:xfrm>
              <a:off x="253261" y="3006269"/>
              <a:ext cx="5681305" cy="504341"/>
              <a:chOff x="253257" y="877092"/>
              <a:chExt cx="5681305" cy="504341"/>
            </a:xfrm>
          </p:grpSpPr>
          <p:sp>
            <p:nvSpPr>
              <p:cNvPr id="5" name="テキスト ボックス 4">
                <a:extLst>
                  <a:ext uri="{FF2B5EF4-FFF2-40B4-BE49-F238E27FC236}">
                    <a16:creationId xmlns:a16="http://schemas.microsoft.com/office/drawing/2014/main" id="{31E6CFBF-3A0D-2BE4-5D58-3ABC337C386E}"/>
                  </a:ext>
                </a:extLst>
              </p:cNvPr>
              <p:cNvSpPr txBox="1"/>
              <p:nvPr/>
            </p:nvSpPr>
            <p:spPr>
              <a:xfrm>
                <a:off x="253261" y="877092"/>
                <a:ext cx="5681301" cy="94642"/>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おおたグローバルコミュニケーション（</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OGC)</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事業（小学校英語映像教室拡充）</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5,677</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6" name="テキスト ボックス 5">
                <a:extLst>
                  <a:ext uri="{FF2B5EF4-FFF2-40B4-BE49-F238E27FC236}">
                    <a16:creationId xmlns:a16="http://schemas.microsoft.com/office/drawing/2014/main" id="{09B58BFF-0235-9DEF-ED78-DB139B2288A0}"/>
                  </a:ext>
                </a:extLst>
              </p:cNvPr>
              <p:cNvSpPr txBox="1"/>
              <p:nvPr/>
            </p:nvSpPr>
            <p:spPr>
              <a:xfrm>
                <a:off x="253257" y="1011476"/>
                <a:ext cx="5681301" cy="369957"/>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英語による実践的なコミュニケーション能力の向上と、自分とは異なる文化や価値観を持つ相手と積極的にコミュニケーションを取れる態度をはぐくむため、</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OGC</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ルーム（海外体験ルーム）を区立小学校へ設置する。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設置校：入新井第一小学校、東調布第一小学校</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 name="テキスト ボックス 3">
              <a:extLst>
                <a:ext uri="{FF2B5EF4-FFF2-40B4-BE49-F238E27FC236}">
                  <a16:creationId xmlns:a16="http://schemas.microsoft.com/office/drawing/2014/main" id="{740563DF-AACF-CEAA-B447-BC7BD26AD52B}"/>
                </a:ext>
              </a:extLst>
            </p:cNvPr>
            <p:cNvSpPr txBox="1"/>
            <p:nvPr/>
          </p:nvSpPr>
          <p:spPr>
            <a:xfrm>
              <a:off x="240893" y="3548303"/>
              <a:ext cx="5681302" cy="90333"/>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教育総務部　指導課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5744-1436</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7" name="グループ化 6">
            <a:extLst>
              <a:ext uri="{FF2B5EF4-FFF2-40B4-BE49-F238E27FC236}">
                <a16:creationId xmlns:a16="http://schemas.microsoft.com/office/drawing/2014/main" id="{22D02D0A-289E-B649-5CA8-98E1D02B8FBD}"/>
              </a:ext>
            </a:extLst>
          </p:cNvPr>
          <p:cNvGrpSpPr/>
          <p:nvPr/>
        </p:nvGrpSpPr>
        <p:grpSpPr>
          <a:xfrm>
            <a:off x="166226" y="3777229"/>
            <a:ext cx="6215102" cy="1573721"/>
            <a:chOff x="228516" y="3040986"/>
            <a:chExt cx="5706050" cy="1064708"/>
          </a:xfrm>
        </p:grpSpPr>
        <p:sp>
          <p:nvSpPr>
            <p:cNvPr id="10" name="テキスト ボックス 9">
              <a:extLst>
                <a:ext uri="{FF2B5EF4-FFF2-40B4-BE49-F238E27FC236}">
                  <a16:creationId xmlns:a16="http://schemas.microsoft.com/office/drawing/2014/main" id="{16AE4C49-135F-CDE4-BB19-C33683E04076}"/>
                </a:ext>
              </a:extLst>
            </p:cNvPr>
            <p:cNvSpPr txBox="1"/>
            <p:nvPr/>
          </p:nvSpPr>
          <p:spPr>
            <a:xfrm>
              <a:off x="253265" y="3040986"/>
              <a:ext cx="5681301" cy="145756"/>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こどものインフルエンザ予防接種費用助成事業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1,404</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9" name="テキスト ボックス 8">
              <a:extLst>
                <a:ext uri="{FF2B5EF4-FFF2-40B4-BE49-F238E27FC236}">
                  <a16:creationId xmlns:a16="http://schemas.microsoft.com/office/drawing/2014/main" id="{2161573F-12B2-91E8-D693-5C8A1A707E63}"/>
                </a:ext>
              </a:extLst>
            </p:cNvPr>
            <p:cNvSpPr txBox="1"/>
            <p:nvPr/>
          </p:nvSpPr>
          <p:spPr>
            <a:xfrm>
              <a:off x="228516" y="3966575"/>
              <a:ext cx="5681302" cy="139119"/>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健康政策部　感染症対策課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4446-2643</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 name="グループ化 16">
            <a:extLst>
              <a:ext uri="{FF2B5EF4-FFF2-40B4-BE49-F238E27FC236}">
                <a16:creationId xmlns:a16="http://schemas.microsoft.com/office/drawing/2014/main" id="{03B2CF4A-65E5-8092-E1B2-1590AA6121A4}"/>
              </a:ext>
            </a:extLst>
          </p:cNvPr>
          <p:cNvGrpSpPr/>
          <p:nvPr/>
        </p:nvGrpSpPr>
        <p:grpSpPr>
          <a:xfrm>
            <a:off x="156110" y="5511840"/>
            <a:ext cx="6198262" cy="1029296"/>
            <a:chOff x="243976" y="3040986"/>
            <a:chExt cx="5690590" cy="696375"/>
          </a:xfrm>
        </p:grpSpPr>
        <p:sp>
          <p:nvSpPr>
            <p:cNvPr id="20" name="テキスト ボックス 19">
              <a:extLst>
                <a:ext uri="{FF2B5EF4-FFF2-40B4-BE49-F238E27FC236}">
                  <a16:creationId xmlns:a16="http://schemas.microsoft.com/office/drawing/2014/main" id="{C257C02A-5AAC-4F54-4DDB-23DB85B4790F}"/>
                </a:ext>
              </a:extLst>
            </p:cNvPr>
            <p:cNvSpPr txBox="1"/>
            <p:nvPr/>
          </p:nvSpPr>
          <p:spPr>
            <a:xfrm>
              <a:off x="253265" y="3040986"/>
              <a:ext cx="5681301" cy="145756"/>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産後ケア事業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4,142</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9" name="テキスト ボックス 18">
              <a:extLst>
                <a:ext uri="{FF2B5EF4-FFF2-40B4-BE49-F238E27FC236}">
                  <a16:creationId xmlns:a16="http://schemas.microsoft.com/office/drawing/2014/main" id="{AAF44E56-86F2-7BB0-5515-A8DEBA0E25C4}"/>
                </a:ext>
              </a:extLst>
            </p:cNvPr>
            <p:cNvSpPr txBox="1"/>
            <p:nvPr/>
          </p:nvSpPr>
          <p:spPr>
            <a:xfrm>
              <a:off x="243976" y="3598242"/>
              <a:ext cx="5681302" cy="139119"/>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健康政策部　健康づくり課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5744-1661</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3" name="テキスト ボックス 12">
            <a:extLst>
              <a:ext uri="{FF2B5EF4-FFF2-40B4-BE49-F238E27FC236}">
                <a16:creationId xmlns:a16="http://schemas.microsoft.com/office/drawing/2014/main" id="{7EA4C72D-9255-A203-F8AB-B086A18A20B0}"/>
              </a:ext>
            </a:extLst>
          </p:cNvPr>
          <p:cNvSpPr txBox="1"/>
          <p:nvPr/>
        </p:nvSpPr>
        <p:spPr>
          <a:xfrm>
            <a:off x="186457" y="4043095"/>
            <a:ext cx="6161190" cy="1034505"/>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対象ワクチンの追加とともに助成対象者の範囲を拡充することで、学校等における集団感染のリスク低減と子育て世帯への負担軽減につなげる。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対象者：生後６か月以上</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歳（高校３年生相当）以下の区民</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助成額：生ワクチン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回</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不活化ワクチン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歳未満は２回まで）</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4A5C0F3E-D1BC-9A93-1A40-825F17498558}"/>
              </a:ext>
            </a:extLst>
          </p:cNvPr>
          <p:cNvSpPr txBox="1"/>
          <p:nvPr/>
        </p:nvSpPr>
        <p:spPr>
          <a:xfrm>
            <a:off x="138752" y="2850518"/>
            <a:ext cx="6188145" cy="457424"/>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乳幼児の興味、関心に応じた探求活動の実践により保育の充実を</a:t>
            </a:r>
            <a:r>
              <a:rPr lang="ja-JP" altLang="en-US" sz="1100" dirty="0">
                <a:effectLst/>
                <a:latin typeface="メイリオ" panose="020B0604030504040204" pitchFamily="50" charset="-128"/>
                <a:ea typeface="メイリオ" panose="020B0604030504040204" pitchFamily="50" charset="-128"/>
                <a:cs typeface="Times New Roman" panose="02020603050405020304" pitchFamily="18" charset="0"/>
              </a:rPr>
              <a:t>図る</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ためのプログラムについて、対象保育施設を拡充して実施する。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8B113CAB-239A-7A58-74CF-81ED2AE5422B}"/>
              </a:ext>
            </a:extLst>
          </p:cNvPr>
          <p:cNvSpPr txBox="1"/>
          <p:nvPr/>
        </p:nvSpPr>
        <p:spPr>
          <a:xfrm>
            <a:off x="133692" y="5823988"/>
            <a:ext cx="6188146" cy="457424"/>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産後の産婦及び乳児の身体的な回復、心理的な安定等を目的とした事業。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実施施設の増加等による利用実績の大幅な伸びに伴い体制を整備する。</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2630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グループ化 111"/>
          <p:cNvGrpSpPr/>
          <p:nvPr/>
        </p:nvGrpSpPr>
        <p:grpSpPr>
          <a:xfrm>
            <a:off x="142081" y="2233859"/>
            <a:ext cx="6199802" cy="2568625"/>
            <a:chOff x="249643" y="2942505"/>
            <a:chExt cx="5692003" cy="3315211"/>
          </a:xfrm>
        </p:grpSpPr>
        <p:grpSp>
          <p:nvGrpSpPr>
            <p:cNvPr id="113" name="グループ化 112"/>
            <p:cNvGrpSpPr/>
            <p:nvPr/>
          </p:nvGrpSpPr>
          <p:grpSpPr>
            <a:xfrm>
              <a:off x="253262" y="2942505"/>
              <a:ext cx="5688384" cy="2236064"/>
              <a:chOff x="253258" y="813328"/>
              <a:chExt cx="5688384" cy="2236064"/>
            </a:xfrm>
          </p:grpSpPr>
          <p:sp>
            <p:nvSpPr>
              <p:cNvPr id="115" name="テキスト ボックス 114"/>
              <p:cNvSpPr txBox="1"/>
              <p:nvPr/>
            </p:nvSpPr>
            <p:spPr>
              <a:xfrm>
                <a:off x="253258" y="813328"/>
                <a:ext cx="5681301" cy="317322"/>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物価高騰における事業所・施設に対する支援　　　　　　   　　　　　　　    ２億</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203</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16" name="テキスト ボックス 115"/>
              <p:cNvSpPr txBox="1"/>
              <p:nvPr/>
            </p:nvSpPr>
            <p:spPr>
              <a:xfrm>
                <a:off x="260341" y="1242325"/>
                <a:ext cx="5681301" cy="1807067"/>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月以降も引き続き安定したサービスを提供できるよう、区内事業所等へ光熱水費等の支援を実施する。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対象施設：①障害福祉サービス事業所等</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②介護サービス事業所等</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③保育サービス事業所等</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④私立幼稚園</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4" name="テキスト ボックス 113"/>
            <p:cNvSpPr txBox="1"/>
            <p:nvPr/>
          </p:nvSpPr>
          <p:spPr>
            <a:xfrm>
              <a:off x="249643" y="5297200"/>
              <a:ext cx="5681302" cy="960516"/>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問合先</a:t>
              </a:r>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①福祉</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部　障害福祉課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5744-1591</a:t>
              </a: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②福祉部　介護保険課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5744-1655</a:t>
              </a: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③こども未来部　保育サービス課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5744-1727</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④教育総務部　教育総務課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5744-1619</a:t>
              </a:r>
            </a:p>
          </p:txBody>
        </p:sp>
      </p:grpSp>
      <p:grpSp>
        <p:nvGrpSpPr>
          <p:cNvPr id="36" name="グループ化 35"/>
          <p:cNvGrpSpPr/>
          <p:nvPr/>
        </p:nvGrpSpPr>
        <p:grpSpPr>
          <a:xfrm>
            <a:off x="0" y="0"/>
            <a:ext cx="6480174" cy="720000"/>
            <a:chOff x="0" y="850504"/>
            <a:chExt cx="6480174" cy="720000"/>
          </a:xfrm>
        </p:grpSpPr>
        <p:sp>
          <p:nvSpPr>
            <p:cNvPr id="37" name="正方形/長方形 36"/>
            <p:cNvSpPr>
              <a:spLocks/>
            </p:cNvSpPr>
            <p:nvPr/>
          </p:nvSpPr>
          <p:spPr>
            <a:xfrm>
              <a:off x="0" y="850504"/>
              <a:ext cx="720000" cy="720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noAutofit/>
            </a:bodyPr>
            <a:lstStyle/>
            <a:p>
              <a:pPr algn="ctr"/>
              <a:r>
                <a:rPr lang="ja-JP" altLang="en-US" sz="2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38" name="正方形/長方形 37"/>
            <p:cNvSpPr/>
            <p:nvPr/>
          </p:nvSpPr>
          <p:spPr>
            <a:xfrm>
              <a:off x="717223" y="1530343"/>
              <a:ext cx="5760000" cy="36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dirty="0">
                <a:solidFill>
                  <a:prstClr val="white"/>
                </a:solidFill>
              </a:endParaRPr>
            </a:p>
          </p:txBody>
        </p:sp>
        <p:sp>
          <p:nvSpPr>
            <p:cNvPr id="39" name="正方形/長方形 38"/>
            <p:cNvSpPr/>
            <p:nvPr/>
          </p:nvSpPr>
          <p:spPr>
            <a:xfrm>
              <a:off x="719999" y="850504"/>
              <a:ext cx="5760175" cy="71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72000" bIns="36000" rtlCol="0" anchor="ctr"/>
            <a:lstStyle/>
            <a:p>
              <a:r>
                <a:rPr lang="ja-JP" altLang="en-US"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rPr>
                <a:t>物価高騰対策</a:t>
              </a:r>
              <a:endParaRPr lang="en-US" altLang="ja-JP"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 name="グループ化 1">
            <a:extLst>
              <a:ext uri="{FF2B5EF4-FFF2-40B4-BE49-F238E27FC236}">
                <a16:creationId xmlns:a16="http://schemas.microsoft.com/office/drawing/2014/main" id="{D69EE4D0-744B-AB74-4D0F-2B4CE400FAC9}"/>
              </a:ext>
            </a:extLst>
          </p:cNvPr>
          <p:cNvGrpSpPr/>
          <p:nvPr/>
        </p:nvGrpSpPr>
        <p:grpSpPr>
          <a:xfrm>
            <a:off x="146014" y="934402"/>
            <a:ext cx="6195865" cy="1075969"/>
            <a:chOff x="246178" y="2998526"/>
            <a:chExt cx="5688388" cy="1152086"/>
          </a:xfrm>
        </p:grpSpPr>
        <p:grpSp>
          <p:nvGrpSpPr>
            <p:cNvPr id="3" name="グループ化 2">
              <a:extLst>
                <a:ext uri="{FF2B5EF4-FFF2-40B4-BE49-F238E27FC236}">
                  <a16:creationId xmlns:a16="http://schemas.microsoft.com/office/drawing/2014/main" id="{7474B796-BFDF-B1CB-6C40-886DAB8EE731}"/>
                </a:ext>
              </a:extLst>
            </p:cNvPr>
            <p:cNvGrpSpPr/>
            <p:nvPr/>
          </p:nvGrpSpPr>
          <p:grpSpPr>
            <a:xfrm>
              <a:off x="246178" y="2998526"/>
              <a:ext cx="5688388" cy="760306"/>
              <a:chOff x="246174" y="869349"/>
              <a:chExt cx="5688388" cy="760306"/>
            </a:xfrm>
          </p:grpSpPr>
          <p:sp>
            <p:nvSpPr>
              <p:cNvPr id="5" name="テキスト ボックス 4">
                <a:extLst>
                  <a:ext uri="{FF2B5EF4-FFF2-40B4-BE49-F238E27FC236}">
                    <a16:creationId xmlns:a16="http://schemas.microsoft.com/office/drawing/2014/main" id="{0E073A00-A2F4-7F0A-B69F-C151BE3E8C10}"/>
                  </a:ext>
                </a:extLst>
              </p:cNvPr>
              <p:cNvSpPr txBox="1"/>
              <p:nvPr/>
            </p:nvSpPr>
            <p:spPr>
              <a:xfrm>
                <a:off x="253261" y="869349"/>
                <a:ext cx="5681301" cy="230679"/>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キャッシュレス決済ポイント還元キャンペーン事業　　　　　 　　 　　　　  ５億</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949</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6" name="テキスト ボックス 5">
                <a:extLst>
                  <a:ext uri="{FF2B5EF4-FFF2-40B4-BE49-F238E27FC236}">
                    <a16:creationId xmlns:a16="http://schemas.microsoft.com/office/drawing/2014/main" id="{F61400EB-23B4-2976-0F7C-8FFCA7FBADC7}"/>
                  </a:ext>
                </a:extLst>
              </p:cNvPr>
              <p:cNvSpPr txBox="1"/>
              <p:nvPr/>
            </p:nvSpPr>
            <p:spPr>
              <a:xfrm>
                <a:off x="246174" y="1189305"/>
                <a:ext cx="5681301" cy="440350"/>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l"/>
                <a:r>
                  <a:rPr lang="ja-JP" altLang="en-US" sz="1100" b="0" i="0" u="none" strike="noStrike" baseline="0" dirty="0">
                    <a:latin typeface="メイリオ" panose="020B0604030504040204" pitchFamily="50" charset="-128"/>
                    <a:ea typeface="メイリオ" panose="020B0604030504040204" pitchFamily="50" charset="-128"/>
                  </a:rPr>
                  <a:t>　物価高騰による区民の生活を迅速に、幅広く支援するため、民間キャッシュレス決済によるポイント還元キャンペーンを実施する。</a:t>
                </a:r>
                <a:endParaRPr lang="en-US" altLang="ja-JP" sz="1100" b="0" i="0" u="none" strike="noStrike" baseline="0" dirty="0">
                  <a:latin typeface="メイリオ" panose="020B0604030504040204" pitchFamily="50" charset="-128"/>
                  <a:ea typeface="メイリオ" panose="020B0604030504040204" pitchFamily="50" charset="-128"/>
                </a:endParaRPr>
              </a:p>
            </p:txBody>
          </p:sp>
        </p:grpSp>
        <p:sp>
          <p:nvSpPr>
            <p:cNvPr id="4" name="テキスト ボックス 3">
              <a:extLst>
                <a:ext uri="{FF2B5EF4-FFF2-40B4-BE49-F238E27FC236}">
                  <a16:creationId xmlns:a16="http://schemas.microsoft.com/office/drawing/2014/main" id="{2E4F8D38-5AB8-EDA8-6720-778F27838D06}"/>
                </a:ext>
              </a:extLst>
            </p:cNvPr>
            <p:cNvSpPr txBox="1"/>
            <p:nvPr/>
          </p:nvSpPr>
          <p:spPr>
            <a:xfrm>
              <a:off x="253254" y="3930436"/>
              <a:ext cx="5681302" cy="220176"/>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産業経済部　産業振興課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5744-1373</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7" name="グループ化 6">
            <a:extLst>
              <a:ext uri="{FF2B5EF4-FFF2-40B4-BE49-F238E27FC236}">
                <a16:creationId xmlns:a16="http://schemas.microsoft.com/office/drawing/2014/main" id="{A2069372-C19C-5054-1D2B-D9FD7151338C}"/>
              </a:ext>
            </a:extLst>
          </p:cNvPr>
          <p:cNvGrpSpPr/>
          <p:nvPr/>
        </p:nvGrpSpPr>
        <p:grpSpPr>
          <a:xfrm>
            <a:off x="142081" y="4982751"/>
            <a:ext cx="6203571" cy="1112819"/>
            <a:chOff x="253261" y="2973798"/>
            <a:chExt cx="5695463" cy="1447003"/>
          </a:xfrm>
        </p:grpSpPr>
        <p:grpSp>
          <p:nvGrpSpPr>
            <p:cNvPr id="8" name="グループ化 7">
              <a:extLst>
                <a:ext uri="{FF2B5EF4-FFF2-40B4-BE49-F238E27FC236}">
                  <a16:creationId xmlns:a16="http://schemas.microsoft.com/office/drawing/2014/main" id="{6450FBB9-73C7-B72D-809B-BE5D0E21E2BA}"/>
                </a:ext>
              </a:extLst>
            </p:cNvPr>
            <p:cNvGrpSpPr/>
            <p:nvPr/>
          </p:nvGrpSpPr>
          <p:grpSpPr>
            <a:xfrm>
              <a:off x="253261" y="2973798"/>
              <a:ext cx="5681305" cy="1011683"/>
              <a:chOff x="253257" y="844621"/>
              <a:chExt cx="5681305" cy="1011683"/>
            </a:xfrm>
          </p:grpSpPr>
          <p:sp>
            <p:nvSpPr>
              <p:cNvPr id="10" name="テキスト ボックス 9">
                <a:extLst>
                  <a:ext uri="{FF2B5EF4-FFF2-40B4-BE49-F238E27FC236}">
                    <a16:creationId xmlns:a16="http://schemas.microsoft.com/office/drawing/2014/main" id="{D7E89C7E-88C4-C195-2B78-9BEEE6E60DE5}"/>
                  </a:ext>
                </a:extLst>
              </p:cNvPr>
              <p:cNvSpPr txBox="1"/>
              <p:nvPr/>
            </p:nvSpPr>
            <p:spPr>
              <a:xfrm>
                <a:off x="253261" y="844621"/>
                <a:ext cx="5681301" cy="280135"/>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区立小・中学校の給食費無償化に係る追加支給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1,918</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1" name="テキスト ボックス 10">
                <a:extLst>
                  <a:ext uri="{FF2B5EF4-FFF2-40B4-BE49-F238E27FC236}">
                    <a16:creationId xmlns:a16="http://schemas.microsoft.com/office/drawing/2014/main" id="{13CE3003-67F8-43A2-7763-1B911247FC69}"/>
                  </a:ext>
                </a:extLst>
              </p:cNvPr>
              <p:cNvSpPr txBox="1"/>
              <p:nvPr/>
            </p:nvSpPr>
            <p:spPr>
              <a:xfrm>
                <a:off x="253257" y="1261514"/>
                <a:ext cx="5681301" cy="594790"/>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学校給食の質を確保するため、区立小中学校の給食食材調達に係る物価上昇分について追加支援を実施する。</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9" name="テキスト ボックス 8">
              <a:extLst>
                <a:ext uri="{FF2B5EF4-FFF2-40B4-BE49-F238E27FC236}">
                  <a16:creationId xmlns:a16="http://schemas.microsoft.com/office/drawing/2014/main" id="{DA74F1C5-7DEE-81AF-8498-B997AD1ABF89}"/>
                </a:ext>
              </a:extLst>
            </p:cNvPr>
            <p:cNvSpPr txBox="1"/>
            <p:nvPr/>
          </p:nvSpPr>
          <p:spPr>
            <a:xfrm>
              <a:off x="267422" y="4153421"/>
              <a:ext cx="5681302" cy="267380"/>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教育総務部　学務課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5744-1431</a:t>
              </a:r>
            </a:p>
          </p:txBody>
        </p:sp>
      </p:grpSp>
    </p:spTree>
    <p:extLst>
      <p:ext uri="{BB962C8B-B14F-4D97-AF65-F5344CB8AC3E}">
        <p14:creationId xmlns:p14="http://schemas.microsoft.com/office/powerpoint/2010/main" val="2386327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0" y="0"/>
            <a:ext cx="6480174" cy="720000"/>
            <a:chOff x="0" y="850504"/>
            <a:chExt cx="6480174" cy="720000"/>
          </a:xfrm>
        </p:grpSpPr>
        <p:sp>
          <p:nvSpPr>
            <p:cNvPr id="37" name="正方形/長方形 36"/>
            <p:cNvSpPr>
              <a:spLocks/>
            </p:cNvSpPr>
            <p:nvPr/>
          </p:nvSpPr>
          <p:spPr>
            <a:xfrm>
              <a:off x="0" y="850504"/>
              <a:ext cx="720000" cy="720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noAutofit/>
            </a:bodyPr>
            <a:lstStyle/>
            <a:p>
              <a:pPr algn="ctr"/>
              <a:r>
                <a:rPr lang="ja-JP" altLang="en-US" sz="2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３</a:t>
              </a:r>
            </a:p>
          </p:txBody>
        </p:sp>
        <p:sp>
          <p:nvSpPr>
            <p:cNvPr id="38" name="正方形/長方形 37"/>
            <p:cNvSpPr/>
            <p:nvPr/>
          </p:nvSpPr>
          <p:spPr>
            <a:xfrm>
              <a:off x="717223" y="1530343"/>
              <a:ext cx="5760000" cy="36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dirty="0">
                <a:solidFill>
                  <a:prstClr val="white"/>
                </a:solidFill>
              </a:endParaRPr>
            </a:p>
          </p:txBody>
        </p:sp>
        <p:sp>
          <p:nvSpPr>
            <p:cNvPr id="39" name="正方形/長方形 38"/>
            <p:cNvSpPr/>
            <p:nvPr/>
          </p:nvSpPr>
          <p:spPr>
            <a:xfrm>
              <a:off x="719999" y="850504"/>
              <a:ext cx="5760175" cy="71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72000" bIns="36000" rtlCol="0" anchor="ctr"/>
            <a:lstStyle/>
            <a:p>
              <a:r>
                <a:rPr lang="ja-JP" altLang="en-US"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rPr>
                <a:t>緊急経済対策（公共事業）</a:t>
              </a:r>
              <a:endParaRPr lang="en-US" altLang="ja-JP"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5" name="グループ化 44"/>
          <p:cNvGrpSpPr/>
          <p:nvPr/>
        </p:nvGrpSpPr>
        <p:grpSpPr>
          <a:xfrm>
            <a:off x="139225" y="926504"/>
            <a:ext cx="6208427" cy="1712953"/>
            <a:chOff x="234645" y="2979761"/>
            <a:chExt cx="5699921" cy="2132533"/>
          </a:xfrm>
        </p:grpSpPr>
        <p:grpSp>
          <p:nvGrpSpPr>
            <p:cNvPr id="46" name="グループ化 45"/>
            <p:cNvGrpSpPr/>
            <p:nvPr/>
          </p:nvGrpSpPr>
          <p:grpSpPr>
            <a:xfrm>
              <a:off x="253261" y="2979761"/>
              <a:ext cx="5681305" cy="1371095"/>
              <a:chOff x="253257" y="850584"/>
              <a:chExt cx="5681305" cy="1371095"/>
            </a:xfrm>
          </p:grpSpPr>
          <p:sp>
            <p:nvSpPr>
              <p:cNvPr id="48" name="テキスト ボックス 47"/>
              <p:cNvSpPr txBox="1"/>
              <p:nvPr/>
            </p:nvSpPr>
            <p:spPr>
              <a:xfrm>
                <a:off x="253261" y="850584"/>
                <a:ext cx="5681301" cy="268209"/>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屋上防水</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改修工事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4,480</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49" name="テキスト ボックス 48"/>
              <p:cNvSpPr txBox="1"/>
              <p:nvPr/>
            </p:nvSpPr>
            <p:spPr>
              <a:xfrm>
                <a:off x="253257" y="1173254"/>
                <a:ext cx="5681301" cy="1048425"/>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屋上防水改修工事を実施する。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対象施設：①大森東地域センター</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②大森東一丁目児童館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③大森東図書館</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7" name="テキスト ボックス 46"/>
            <p:cNvSpPr txBox="1"/>
            <p:nvPr/>
          </p:nvSpPr>
          <p:spPr>
            <a:xfrm>
              <a:off x="234645" y="4434816"/>
              <a:ext cx="5681302" cy="677478"/>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①地域未来創造部　大森西特別出張所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3764-6321</a:t>
              </a: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②こども未来部　こども未来課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5744-1642</a:t>
              </a: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③教育総務部　大田図書館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3758-3471</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5" name="グループ化 54"/>
          <p:cNvGrpSpPr/>
          <p:nvPr/>
        </p:nvGrpSpPr>
        <p:grpSpPr>
          <a:xfrm>
            <a:off x="132460" y="5224986"/>
            <a:ext cx="6188150" cy="997437"/>
            <a:chOff x="253261" y="2979761"/>
            <a:chExt cx="5681305" cy="1241755"/>
          </a:xfrm>
        </p:grpSpPr>
        <p:grpSp>
          <p:nvGrpSpPr>
            <p:cNvPr id="56" name="グループ化 55"/>
            <p:cNvGrpSpPr/>
            <p:nvPr/>
          </p:nvGrpSpPr>
          <p:grpSpPr>
            <a:xfrm>
              <a:off x="253261" y="2979761"/>
              <a:ext cx="5681305" cy="905442"/>
              <a:chOff x="253257" y="850584"/>
              <a:chExt cx="5681305" cy="905442"/>
            </a:xfrm>
          </p:grpSpPr>
          <p:sp>
            <p:nvSpPr>
              <p:cNvPr id="58" name="テキスト ボックス 57"/>
              <p:cNvSpPr txBox="1"/>
              <p:nvPr/>
            </p:nvSpPr>
            <p:spPr>
              <a:xfrm>
                <a:off x="253261" y="850584"/>
                <a:ext cx="5681301" cy="268209"/>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屋根改修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工事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3,992</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59" name="テキスト ボックス 58"/>
              <p:cNvSpPr txBox="1"/>
              <p:nvPr/>
            </p:nvSpPr>
            <p:spPr>
              <a:xfrm>
                <a:off x="253257" y="1186558"/>
                <a:ext cx="5681301" cy="569468"/>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屋根の改修工事を実施する。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対象施設：大森北六丁目保育園　</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7" name="テキスト ボックス 56"/>
            <p:cNvSpPr txBox="1"/>
            <p:nvPr/>
          </p:nvSpPr>
          <p:spPr>
            <a:xfrm>
              <a:off x="253262" y="3965519"/>
              <a:ext cx="5681302" cy="255997"/>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こども未来部　こども未来課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5744-1642</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 name="グループ化 1">
            <a:extLst>
              <a:ext uri="{FF2B5EF4-FFF2-40B4-BE49-F238E27FC236}">
                <a16:creationId xmlns:a16="http://schemas.microsoft.com/office/drawing/2014/main" id="{5CD0C2E2-2B3B-2E66-3DA9-CDE5F24EBB51}"/>
              </a:ext>
            </a:extLst>
          </p:cNvPr>
          <p:cNvGrpSpPr/>
          <p:nvPr/>
        </p:nvGrpSpPr>
        <p:grpSpPr>
          <a:xfrm>
            <a:off x="125703" y="2844939"/>
            <a:ext cx="6194907" cy="2109181"/>
            <a:chOff x="247053" y="3020466"/>
            <a:chExt cx="5687510" cy="1263558"/>
          </a:xfrm>
        </p:grpSpPr>
        <p:grpSp>
          <p:nvGrpSpPr>
            <p:cNvPr id="3" name="グループ化 2">
              <a:extLst>
                <a:ext uri="{FF2B5EF4-FFF2-40B4-BE49-F238E27FC236}">
                  <a16:creationId xmlns:a16="http://schemas.microsoft.com/office/drawing/2014/main" id="{481935E3-EF3D-64A2-CE8B-74C64DB1CDA3}"/>
                </a:ext>
              </a:extLst>
            </p:cNvPr>
            <p:cNvGrpSpPr/>
            <p:nvPr/>
          </p:nvGrpSpPr>
          <p:grpSpPr>
            <a:xfrm>
              <a:off x="247058" y="3020466"/>
              <a:ext cx="5687505" cy="841479"/>
              <a:chOff x="247054" y="891289"/>
              <a:chExt cx="5687505" cy="841479"/>
            </a:xfrm>
          </p:grpSpPr>
          <p:sp>
            <p:nvSpPr>
              <p:cNvPr id="5" name="テキスト ボックス 4">
                <a:extLst>
                  <a:ext uri="{FF2B5EF4-FFF2-40B4-BE49-F238E27FC236}">
                    <a16:creationId xmlns:a16="http://schemas.microsoft.com/office/drawing/2014/main" id="{F5B949DB-9C03-E81D-3006-5C3D4786F2B6}"/>
                  </a:ext>
                </a:extLst>
              </p:cNvPr>
              <p:cNvSpPr txBox="1"/>
              <p:nvPr/>
            </p:nvSpPr>
            <p:spPr>
              <a:xfrm>
                <a:off x="253258" y="891289"/>
                <a:ext cx="5681301" cy="161398"/>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照明</a:t>
                </a:r>
                <a:r>
                  <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LED</a:t>
                </a: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化改修工事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593</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6" name="テキスト ボックス 5">
                <a:extLst>
                  <a:ext uri="{FF2B5EF4-FFF2-40B4-BE49-F238E27FC236}">
                    <a16:creationId xmlns:a16="http://schemas.microsoft.com/office/drawing/2014/main" id="{309C970A-204D-D497-E7B1-33AE77A5D8BC}"/>
                  </a:ext>
                </a:extLst>
              </p:cNvPr>
              <p:cNvSpPr txBox="1"/>
              <p:nvPr/>
            </p:nvSpPr>
            <p:spPr>
              <a:xfrm>
                <a:off x="247054" y="1101865"/>
                <a:ext cx="5681301" cy="630903"/>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rPr>
                  <a:t>　既存照明器具の</a:t>
                </a:r>
                <a:r>
                  <a:rPr lang="en-US" altLang="ja-JP" sz="1100" dirty="0">
                    <a:latin typeface="メイリオ" panose="020B0604030504040204" pitchFamily="50" charset="-128"/>
                    <a:ea typeface="メイリオ" panose="020B0604030504040204" pitchFamily="50" charset="-128"/>
                  </a:rPr>
                  <a:t>LED</a:t>
                </a:r>
                <a:r>
                  <a:rPr lang="ja-JP" altLang="en-US" sz="1100" dirty="0">
                    <a:latin typeface="メイリオ" panose="020B0604030504040204" pitchFamily="50" charset="-128"/>
                    <a:ea typeface="メイリオ" panose="020B0604030504040204" pitchFamily="50" charset="-128"/>
                  </a:rPr>
                  <a:t>化改修工事を実施する。　　</a:t>
                </a:r>
                <a:endParaRPr lang="en-US" altLang="ja-JP" sz="1100" dirty="0">
                  <a:latin typeface="メイリオ" panose="020B0604030504040204" pitchFamily="50" charset="-128"/>
                  <a:ea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rPr>
                  <a:t>　対象施設：①地域包括支援センター南馬込、シニアステーション南馬込</a:t>
                </a:r>
                <a:endParaRPr lang="en-US" altLang="ja-JP" sz="1100" dirty="0">
                  <a:latin typeface="メイリオ" panose="020B0604030504040204" pitchFamily="50" charset="-128"/>
                  <a:ea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rPr>
                  <a:t>　　　　　　②こども発達センターわかばの家西六郷分室</a:t>
                </a:r>
                <a:endParaRPr lang="en-US" altLang="ja-JP" sz="1100" dirty="0">
                  <a:latin typeface="メイリオ" panose="020B0604030504040204" pitchFamily="50" charset="-128"/>
                  <a:ea typeface="メイリオ" panose="020B0604030504040204" pitchFamily="50" charset="-128"/>
                </a:endParaRPr>
              </a:p>
              <a:p>
                <a:pPr algn="just">
                  <a:lnSpc>
                    <a:spcPts val="1500"/>
                  </a:lnSpc>
                </a:pPr>
                <a:r>
                  <a:rPr lang="ja-JP" altLang="en-US" sz="1100" dirty="0">
                    <a:latin typeface="メイリオ" panose="020B0604030504040204" pitchFamily="50" charset="-128"/>
                    <a:ea typeface="メイリオ" panose="020B0604030504040204" pitchFamily="50" charset="-128"/>
                  </a:rPr>
                  <a:t>　　　　　　③子ども家庭支援センター六郷分室</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 name="テキスト ボックス 3">
              <a:extLst>
                <a:ext uri="{FF2B5EF4-FFF2-40B4-BE49-F238E27FC236}">
                  <a16:creationId xmlns:a16="http://schemas.microsoft.com/office/drawing/2014/main" id="{54F98E05-CE75-E50F-F04D-E70D71658E9C}"/>
                </a:ext>
              </a:extLst>
            </p:cNvPr>
            <p:cNvSpPr txBox="1"/>
            <p:nvPr/>
          </p:nvSpPr>
          <p:spPr>
            <a:xfrm>
              <a:off x="247053" y="3958017"/>
              <a:ext cx="5681302" cy="326007"/>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問合先</a:t>
              </a:r>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①福祉</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部　高齢福祉課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5744-1252</a:t>
              </a: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②</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部　障がい者総合サポートセンター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5728-9133</a:t>
              </a:r>
            </a:p>
            <a:p>
              <a:pPr algn="just"/>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③こども未来部　子ども家庭支援センター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5753-1153</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143479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グループ化 111"/>
          <p:cNvGrpSpPr/>
          <p:nvPr/>
        </p:nvGrpSpPr>
        <p:grpSpPr>
          <a:xfrm>
            <a:off x="112312" y="2597189"/>
            <a:ext cx="6211735" cy="1423241"/>
            <a:chOff x="231604" y="3044015"/>
            <a:chExt cx="5702960" cy="1423241"/>
          </a:xfrm>
        </p:grpSpPr>
        <p:grpSp>
          <p:nvGrpSpPr>
            <p:cNvPr id="113" name="グループ化 112"/>
            <p:cNvGrpSpPr/>
            <p:nvPr/>
          </p:nvGrpSpPr>
          <p:grpSpPr>
            <a:xfrm>
              <a:off x="253262" y="3044015"/>
              <a:ext cx="5681302" cy="1110440"/>
              <a:chOff x="253258" y="914838"/>
              <a:chExt cx="5681302" cy="1110440"/>
            </a:xfrm>
          </p:grpSpPr>
          <p:sp>
            <p:nvSpPr>
              <p:cNvPr id="115" name="テキスト ボックス 114"/>
              <p:cNvSpPr txBox="1"/>
              <p:nvPr/>
            </p:nvSpPr>
            <p:spPr>
              <a:xfrm>
                <a:off x="253258" y="914838"/>
                <a:ext cx="5681301" cy="215438"/>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避難所環境整備事業（災害用シャワーの整備）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3,974</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16" name="テキスト ボックス 115"/>
              <p:cNvSpPr txBox="1"/>
              <p:nvPr/>
            </p:nvSpPr>
            <p:spPr>
              <a:xfrm>
                <a:off x="253259" y="1197278"/>
                <a:ext cx="5681301" cy="828000"/>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災害時の避難生活における良好な生活環境の確保に向け、スフィア基準に基づき災害用シャワーの備蓄を進める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備蓄台数：５台</a:t>
                </a:r>
              </a:p>
            </p:txBody>
          </p:sp>
        </p:grpSp>
        <p:sp>
          <p:nvSpPr>
            <p:cNvPr id="114" name="テキスト ボックス 113"/>
            <p:cNvSpPr txBox="1"/>
            <p:nvPr/>
          </p:nvSpPr>
          <p:spPr>
            <a:xfrm>
              <a:off x="231604" y="4261627"/>
              <a:ext cx="5681302" cy="205629"/>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問合先</a:t>
              </a:r>
              <a:r>
                <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総務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部　</a:t>
              </a:r>
              <a:r>
                <a:rPr lang="zh-TW" altLang="en-US" sz="1100" dirty="0">
                  <a:latin typeface="メイリオ" panose="020B0604030504040204" pitchFamily="50" charset="-128"/>
                  <a:ea typeface="メイリオ" panose="020B0604030504040204" pitchFamily="50" charset="-128"/>
                  <a:cs typeface="メイリオ" panose="020B0604030504040204" pitchFamily="50" charset="-128"/>
                </a:rPr>
                <a:t>防災危機管理課　電話 </a:t>
              </a:r>
              <a:r>
                <a:rPr lang="en-US" altLang="zh-TW" sz="1100" dirty="0">
                  <a:latin typeface="メイリオ" panose="020B0604030504040204" pitchFamily="50" charset="-128"/>
                  <a:ea typeface="メイリオ" panose="020B0604030504040204" pitchFamily="50" charset="-128"/>
                  <a:cs typeface="メイリオ" panose="020B0604030504040204" pitchFamily="50" charset="-128"/>
                </a:rPr>
                <a:t>5744-12</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36</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0" y="0"/>
            <a:ext cx="6480174" cy="720000"/>
            <a:chOff x="0" y="850504"/>
            <a:chExt cx="6480174" cy="720000"/>
          </a:xfrm>
        </p:grpSpPr>
        <p:sp>
          <p:nvSpPr>
            <p:cNvPr id="37" name="正方形/長方形 36"/>
            <p:cNvSpPr>
              <a:spLocks/>
            </p:cNvSpPr>
            <p:nvPr/>
          </p:nvSpPr>
          <p:spPr>
            <a:xfrm>
              <a:off x="0" y="850504"/>
              <a:ext cx="720000" cy="720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noAutofit/>
            </a:bodyPr>
            <a:lstStyle/>
            <a:p>
              <a:pPr algn="ctr"/>
              <a:r>
                <a:rPr lang="ja-JP" altLang="en-US" sz="2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４</a:t>
              </a:r>
            </a:p>
          </p:txBody>
        </p:sp>
        <p:sp>
          <p:nvSpPr>
            <p:cNvPr id="38" name="正方形/長方形 37"/>
            <p:cNvSpPr/>
            <p:nvPr/>
          </p:nvSpPr>
          <p:spPr>
            <a:xfrm>
              <a:off x="717223" y="1530343"/>
              <a:ext cx="5760000" cy="36000"/>
            </a:xfrm>
            <a:prstGeom prst="rect">
              <a:avLst/>
            </a:prstGeom>
            <a:solidFill>
              <a:srgbClr val="00009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dirty="0">
                <a:solidFill>
                  <a:prstClr val="white"/>
                </a:solidFill>
              </a:endParaRPr>
            </a:p>
          </p:txBody>
        </p:sp>
        <p:sp>
          <p:nvSpPr>
            <p:cNvPr id="39" name="正方形/長方形 38"/>
            <p:cNvSpPr/>
            <p:nvPr/>
          </p:nvSpPr>
          <p:spPr>
            <a:xfrm>
              <a:off x="719999" y="850504"/>
              <a:ext cx="5760175" cy="71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72000" bIns="36000" rtlCol="0" anchor="ctr"/>
            <a:lstStyle/>
            <a:p>
              <a:r>
                <a:rPr lang="ja-JP" altLang="en-US"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rPr>
                <a:t>その他の現下の行政課題への速やかな対応</a:t>
              </a:r>
              <a:endParaRPr lang="en-US" altLang="ja-JP" sz="2000" b="1" dirty="0">
                <a:solidFill>
                  <a:prstClr val="black">
                    <a:lumMod val="95000"/>
                    <a:lumOff val="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8" name="グループ化 7">
            <a:extLst>
              <a:ext uri="{FF2B5EF4-FFF2-40B4-BE49-F238E27FC236}">
                <a16:creationId xmlns:a16="http://schemas.microsoft.com/office/drawing/2014/main" id="{CEFFCF3E-8280-9FF7-F9AE-F073202EE198}"/>
              </a:ext>
            </a:extLst>
          </p:cNvPr>
          <p:cNvGrpSpPr/>
          <p:nvPr/>
        </p:nvGrpSpPr>
        <p:grpSpPr>
          <a:xfrm>
            <a:off x="139277" y="900436"/>
            <a:ext cx="6201621" cy="956376"/>
            <a:chOff x="240890" y="1048533"/>
            <a:chExt cx="5693673" cy="320218"/>
          </a:xfrm>
        </p:grpSpPr>
        <p:sp>
          <p:nvSpPr>
            <p:cNvPr id="10" name="テキスト ボックス 9">
              <a:extLst>
                <a:ext uri="{FF2B5EF4-FFF2-40B4-BE49-F238E27FC236}">
                  <a16:creationId xmlns:a16="http://schemas.microsoft.com/office/drawing/2014/main" id="{B0D47BB0-F83A-AF59-3140-717DBECD4AD6}"/>
                </a:ext>
              </a:extLst>
            </p:cNvPr>
            <p:cNvSpPr txBox="1"/>
            <p:nvPr/>
          </p:nvSpPr>
          <p:spPr>
            <a:xfrm>
              <a:off x="253262" y="1048533"/>
              <a:ext cx="5681301" cy="72322"/>
            </a:xfrm>
            <a:prstGeom prst="rect">
              <a:avLst/>
            </a:prstGeom>
            <a:solidFill>
              <a:schemeClr val="accent5">
                <a:lumMod val="20000"/>
                <a:lumOff val="80000"/>
              </a:schemeClr>
            </a:solidFill>
            <a:ln w="25400">
              <a:noFill/>
            </a:ln>
          </p:spPr>
          <p:txBody>
            <a:bodyPr wrap="square" lIns="91427" tIns="45714" rIns="0" bIns="0" rtlCol="0" anchor="ctr" anchorCtr="0">
              <a:spAutoFit/>
            </a:bodyPr>
            <a:lstStyle/>
            <a:p>
              <a:pPr lvl="0">
                <a:buClr>
                  <a:srgbClr val="000099"/>
                </a:buClr>
                <a:buSzPct val="110000"/>
                <a:defRPr/>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選挙管理委員会が設置する第三者委員会設置に係る経費　　　　　　　　　　　 </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170</a:t>
              </a:r>
              <a:r>
                <a:rPr kumimoji="1" lang="ja-JP" altLang="en-US"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p>
          </p:txBody>
        </p:sp>
        <p:sp>
          <p:nvSpPr>
            <p:cNvPr id="11" name="テキスト ボックス 10">
              <a:extLst>
                <a:ext uri="{FF2B5EF4-FFF2-40B4-BE49-F238E27FC236}">
                  <a16:creationId xmlns:a16="http://schemas.microsoft.com/office/drawing/2014/main" id="{975813A7-1234-4A6B-720E-AB9D65EAA513}"/>
                </a:ext>
              </a:extLst>
            </p:cNvPr>
            <p:cNvSpPr txBox="1"/>
            <p:nvPr/>
          </p:nvSpPr>
          <p:spPr>
            <a:xfrm>
              <a:off x="240890" y="1151785"/>
              <a:ext cx="5678202" cy="216966"/>
            </a:xfrm>
            <a:prstGeom prst="rect">
              <a:avLst/>
            </a:prstGeom>
            <a:solidFill>
              <a:schemeClr val="bg1"/>
            </a:solidFill>
            <a:ln w="15875" cmpd="sng">
              <a:solidFill>
                <a:schemeClr val="accent5">
                  <a:lumMod val="20000"/>
                  <a:lumOff val="80000"/>
                </a:schemeClr>
              </a:solidFill>
              <a:prstDash val="solid"/>
            </a:ln>
          </p:spPr>
          <p:txBody>
            <a:bodyPr wrap="square" tIns="36000" bIns="36000" rtlCol="0" anchor="ctr">
              <a:spAutoFit/>
            </a:bodyPr>
            <a:lstStyle/>
            <a:p>
              <a:pPr algn="just">
                <a:lnSpc>
                  <a:spcPts val="15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令和７年７月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日執行の参議院議員選挙の開票事務における公職選挙法に抵触する行為に対する対応として、選挙管理委員会に第三者委員会を設置する。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9" name="テキスト ボックス 8">
            <a:extLst>
              <a:ext uri="{FF2B5EF4-FFF2-40B4-BE49-F238E27FC236}">
                <a16:creationId xmlns:a16="http://schemas.microsoft.com/office/drawing/2014/main" id="{FC891140-E1CF-D65A-2C5A-9B9B7F951C03}"/>
              </a:ext>
            </a:extLst>
          </p:cNvPr>
          <p:cNvSpPr txBox="1"/>
          <p:nvPr/>
        </p:nvSpPr>
        <p:spPr>
          <a:xfrm>
            <a:off x="135900" y="1959909"/>
            <a:ext cx="6188146" cy="205628"/>
          </a:xfrm>
          <a:prstGeom prst="rect">
            <a:avLst/>
          </a:prstGeom>
          <a:solidFill>
            <a:schemeClr val="bg1"/>
          </a:solidFill>
          <a:ln w="15875" cmpd="sng">
            <a:solidFill>
              <a:schemeClr val="accent5">
                <a:lumMod val="20000"/>
                <a:lumOff val="80000"/>
              </a:schemeClr>
            </a:solidFill>
            <a:prstDash val="solid"/>
          </a:ln>
        </p:spPr>
        <p:txBody>
          <a:bodyPr wrap="square" tIns="36000" bIns="0" rtlCol="0" anchor="ctr">
            <a:spAutoFit/>
          </a:bodyPr>
          <a:lstStyle/>
          <a:p>
            <a:pPr algn="just"/>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問合先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選挙管理委員会事務局　　電話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5744-1462</a:t>
            </a:r>
            <a:endParaRPr lang="ja-JP"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6579093"/>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2D050"/>
        </a:solidFill>
        <a:ln w="25400">
          <a:noFill/>
        </a:ln>
        <a:effectLst/>
      </a:spPr>
      <a:bodyPr lIns="0" tIns="0" rIns="0" bIns="0" rtlCol="0" anchor="ctr"/>
      <a:lstStyle>
        <a:defPPr algn="ctr">
          <a:lnSpc>
            <a:spcPts val="1500"/>
          </a:lnSpc>
          <a:defRPr kumimoji="1"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050" b="1" dirty="0" smtClean="0">
            <a:solidFill>
              <a:schemeClr val="bg1"/>
            </a:solidFill>
            <a:latin typeface="メイリオ" panose="020B0604030504040204" pitchFamily="50" charset="-128"/>
            <a:ea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48244</TotalTime>
  <Words>1270</Words>
  <Application>Microsoft Office PowerPoint</Application>
  <PresentationFormat>ユーザー設定</PresentationFormat>
  <Paragraphs>133</Paragraphs>
  <Slides>5</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メイリオ</vt:lpstr>
      <vt:lpstr>Arial</vt:lpstr>
      <vt:lpstr>Calibri</vt:lpstr>
      <vt:lpstr>6_Office ​​テーマ</vt:lpstr>
      <vt:lpstr>令 和 ７ 年 度 補 正 予 算 案 （一 般 会 計 第 ３ 次、 特 別 会 計 第 １ 次）</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 和 ７ 年 度 補 正 予 算 案 （一 般 会 計 第 ３ 次、 特 別 会 計 第 １ 次）</dc:title>
  <cp:lastPrinted>2025-08-29T06:50:36Z</cp:lastPrinted>
  <dcterms:created xsi:type="dcterms:W3CDTF">2016-09-21T03:59:38Z</dcterms:created>
  <dcterms:modified xsi:type="dcterms:W3CDTF">2025-09-02T04:10:40Z</dcterms:modified>
</cp:coreProperties>
</file>