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180" r:id="rId2"/>
    <p:sldId id="3181" r:id="rId3"/>
    <p:sldId id="3182" r:id="rId4"/>
    <p:sldId id="3183" r:id="rId5"/>
    <p:sldId id="3184" r:id="rId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9525-B5AA-43F9-B083-5D2F34D9198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EB6CA-3B19-4061-9C36-2461A0ED61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870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2BA2E0-2EB3-4D91-B8BC-5E3BEEA59A2E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623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2BA2E0-2EB3-4D91-B8BC-5E3BEEA59A2E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171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2BA2E0-2EB3-4D91-B8BC-5E3BEEA59A2E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259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BA2E0-2EB3-4D91-B8BC-5E3BEEA59A2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4259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BA2E0-2EB3-4D91-B8BC-5E3BEEA59A2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425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9DCA-1B6F-4E77-91A5-13EED67BBC56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82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DE4A-1062-4EAE-A0B3-D2C16F938ADD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207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3400-D989-44BA-BB6A-86A08180CDA4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76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87A-4D28-46DC-8038-955A4AA7E0F9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148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7F47-63C4-4C78-9601-2437537C0520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025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74CF6-EE54-4FBA-B018-8D9984E97867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84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28F0E-1C3F-40C9-8E3C-25D65A0428DF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470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0C1E-1C25-4F56-9D01-8F0E9D6D432C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5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A29B5-F523-43AF-94EF-C70804231B8A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202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4DD4-27A0-4F55-BA6C-E780E269855D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94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DDBD-9213-4CDC-920D-FDB47D28AC5A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DF17-8043-4EC8-8CA0-9DCB338202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45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7EAB3027-7EC9-4050-97EB-AD45449CC90F}" type="datetime1">
              <a:rPr lang="ja-JP" altLang="en-US" smtClean="0"/>
              <a:t>2026/8/25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48264" y="638133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B928DF17-8043-4EC8-8CA0-9DCB3382023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535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b="0" i="0" u="none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BA38AF7-842C-4768-8BF0-CC8411DF3C45}"/>
              </a:ext>
            </a:extLst>
          </p:cNvPr>
          <p:cNvSpPr/>
          <p:nvPr/>
        </p:nvSpPr>
        <p:spPr>
          <a:xfrm>
            <a:off x="442291" y="3858121"/>
            <a:ext cx="5038303" cy="2488335"/>
          </a:xfrm>
          <a:prstGeom prst="roundRect">
            <a:avLst/>
          </a:prstGeom>
          <a:solidFill>
            <a:srgbClr val="FEF0FB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 活動日時 ：令和８年８月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18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火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 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８月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21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金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 活動場所 ： 熊本県　八代市 など</a:t>
            </a:r>
            <a:endParaRPr lang="en-US" altLang="ja-JP" sz="14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 活動内容 ： 避難所などの巡回診療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05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ja-JP" altLang="en-US" sz="111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避難者の健康管理を支援</a:t>
            </a:r>
            <a:r>
              <a:rPr lang="ja-JP" altLang="en-US" sz="105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ja-JP" altLang="en-US" sz="10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lang="en-US" altLang="ja-JP" sz="10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 派遣者    ： 大森赤十字病院 救護班　８名</a:t>
            </a:r>
            <a:endParaRPr lang="en-US" altLang="ja-JP" sz="14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 　（ 医師２名、看護師長１名、看護師１名、</a:t>
            </a:r>
            <a:endParaRPr lang="en-US" altLang="ja-JP" sz="14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 　看護師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助産師１名</a:t>
            </a:r>
            <a:r>
              <a:rPr lang="en-US" altLang="zh-TW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、薬剤師１名　主事２名 ）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                   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endParaRPr lang="en-US" altLang="ja-JP" sz="14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</a:t>
            </a:r>
            <a:r>
              <a:rPr lang="en-US" altLang="ja-JP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</a:t>
            </a: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その他に調整員１名</a:t>
            </a:r>
            <a:r>
              <a:rPr lang="en-US" altLang="ja-JP" sz="11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11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日本赤十字社東京都支部）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2EB15E-AAA4-4F80-85E0-040FEC1ABDCC}"/>
              </a:ext>
            </a:extLst>
          </p:cNvPr>
          <p:cNvSpPr/>
          <p:nvPr/>
        </p:nvSpPr>
        <p:spPr>
          <a:xfrm>
            <a:off x="362859" y="609602"/>
            <a:ext cx="8476343" cy="59726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76A4014-4D45-4D6B-A0C5-6C9816A75F98}"/>
              </a:ext>
            </a:extLst>
          </p:cNvPr>
          <p:cNvSpPr/>
          <p:nvPr/>
        </p:nvSpPr>
        <p:spPr>
          <a:xfrm>
            <a:off x="357911" y="252680"/>
            <a:ext cx="6079949" cy="82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C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</a:t>
            </a:r>
            <a:r>
              <a:rPr lang="zh-TW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令和</a:t>
            </a:r>
            <a:r>
              <a:rPr lang="en-US" altLang="zh-TW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8</a:t>
            </a:r>
            <a:r>
              <a:rPr lang="zh-TW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lang="ja-JP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熊本</a:t>
            </a:r>
            <a:r>
              <a:rPr lang="zh-TW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地震</a:t>
            </a:r>
            <a:r>
              <a:rPr lang="ja-JP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への当院の対応 ①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 ～大森赤十字病院救護班　活動開始～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9D5CCB0-C309-4486-8194-B02C9200E9EC}"/>
              </a:ext>
            </a:extLst>
          </p:cNvPr>
          <p:cNvSpPr txBox="1"/>
          <p:nvPr/>
        </p:nvSpPr>
        <p:spPr>
          <a:xfrm>
            <a:off x="757276" y="1380256"/>
            <a:ext cx="4346357" cy="1511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令和８年７月</a:t>
            </a:r>
            <a:r>
              <a:rPr lang="en-US" altLang="ja-JP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28</a:t>
            </a: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</a:t>
            </a: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</a:t>
            </a:r>
            <a:r>
              <a:rPr lang="en-US" altLang="ja-JP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27</a:t>
            </a: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分に熊本県熊本地方</a:t>
            </a:r>
            <a:endParaRPr lang="en-US" altLang="ja-JP" sz="16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を震源とした震度７（熊本県宇城市、氷川町）の</a:t>
            </a:r>
            <a:endParaRPr lang="en-US" altLang="ja-JP" sz="16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地震に伴い、日本赤十字社は災害支援活動を</a:t>
            </a:r>
            <a:endParaRPr lang="en-US" altLang="ja-JP" sz="16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行っています。</a:t>
            </a:r>
            <a:endParaRPr lang="en-US" altLang="ja-JP" sz="16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6C672B-9C34-4299-9BCD-103C43C4CAD7}"/>
              </a:ext>
            </a:extLst>
          </p:cNvPr>
          <p:cNvSpPr txBox="1"/>
          <p:nvPr/>
        </p:nvSpPr>
        <p:spPr>
          <a:xfrm>
            <a:off x="767904" y="2837547"/>
            <a:ext cx="4431418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当院から、救護班第</a:t>
            </a:r>
            <a:r>
              <a:rPr lang="en-US" altLang="ja-JP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班（</a:t>
            </a:r>
            <a:r>
              <a:rPr lang="en-US" altLang="ja-JP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名）を熊本県八代市</a:t>
            </a:r>
            <a:endParaRPr lang="en-US" altLang="ja-JP" sz="16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へ派遣。８月</a:t>
            </a:r>
            <a:r>
              <a:rPr lang="en-US" altLang="ja-JP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17</a:t>
            </a:r>
            <a:r>
              <a:rPr lang="ja-JP" altLang="en-US" sz="16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日（月）に出発式を実施しました。</a:t>
            </a:r>
            <a:endParaRPr lang="en-US" altLang="ja-JP" sz="16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4E2955-9DF5-414B-9957-95C20EF48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09" y="193323"/>
            <a:ext cx="1739468" cy="95814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592B4DD-16D8-4055-BB5F-DA414FEA6E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005" y="3996350"/>
            <a:ext cx="3079414" cy="205294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B34F4641-BDDA-4155-BAF2-210285E918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987" y="1380256"/>
            <a:ext cx="3090480" cy="2060320"/>
          </a:xfrm>
          <a:prstGeom prst="rect">
            <a:avLst/>
          </a:prstGeom>
        </p:spPr>
      </p:pic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E5E46155-3939-4853-838C-9248C0CCA0B7}"/>
              </a:ext>
            </a:extLst>
          </p:cNvPr>
          <p:cNvSpPr/>
          <p:nvPr/>
        </p:nvSpPr>
        <p:spPr>
          <a:xfrm>
            <a:off x="5692512" y="3454718"/>
            <a:ext cx="3067075" cy="343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「全力で救護活動にあたる」と決意表明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09C47BB8-B1C3-4985-A8A6-4F775F8E77BF}"/>
              </a:ext>
            </a:extLst>
          </p:cNvPr>
          <p:cNvSpPr/>
          <p:nvPr/>
        </p:nvSpPr>
        <p:spPr>
          <a:xfrm>
            <a:off x="5669362" y="6065920"/>
            <a:ext cx="3067075" cy="343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避難者支援のため八代市へ向け出発</a:t>
            </a:r>
          </a:p>
        </p:txBody>
      </p:sp>
    </p:spTree>
    <p:extLst>
      <p:ext uri="{BB962C8B-B14F-4D97-AF65-F5344CB8AC3E}">
        <p14:creationId xmlns:p14="http://schemas.microsoft.com/office/powerpoint/2010/main" val="145587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BA38AF7-842C-4768-8BF0-CC8411DF3C45}"/>
              </a:ext>
            </a:extLst>
          </p:cNvPr>
          <p:cNvSpPr/>
          <p:nvPr/>
        </p:nvSpPr>
        <p:spPr>
          <a:xfrm>
            <a:off x="562044" y="3964155"/>
            <a:ext cx="3360765" cy="2252002"/>
          </a:xfrm>
          <a:prstGeom prst="roundRect">
            <a:avLst/>
          </a:prstGeom>
          <a:solidFill>
            <a:srgbClr val="FEF0FB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 　■ 活 動 日　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   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 令和８年８月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18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日       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■ 活動内容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  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避難所での巡回診療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■ 活動場所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 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Segoe UI" panose="020B0502040204020203" pitchFamily="34" charset="0"/>
              </a:rPr>
              <a:t>       </a:t>
            </a: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Segoe UI" panose="020B0502040204020203" pitchFamily="34" charset="0"/>
              </a:rPr>
              <a:t>　 </a:t>
            </a:r>
            <a:r>
              <a:rPr kumimoji="1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Segoe UI" panose="020B0502040204020203" pitchFamily="34" charset="0"/>
              </a:rPr>
              <a:t> </a:t>
            </a: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Segoe UI" panose="020B0502040204020203" pitchFamily="34" charset="0"/>
              </a:rPr>
              <a:t>八代市 </a:t>
            </a:r>
            <a:r>
              <a:rPr kumimoji="1" lang="ja-JP" altLang="ja-JP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Segoe UI" panose="020B0502040204020203" pitchFamily="34" charset="0"/>
              </a:rPr>
              <a:t>松高コミュニティセンター</a:t>
            </a: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Segoe UI" panose="020B0502040204020203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2EB15E-AAA4-4F80-85E0-040FEC1ABDCC}"/>
              </a:ext>
            </a:extLst>
          </p:cNvPr>
          <p:cNvSpPr/>
          <p:nvPr/>
        </p:nvSpPr>
        <p:spPr>
          <a:xfrm>
            <a:off x="362857" y="609600"/>
            <a:ext cx="8476343" cy="59726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76A4014-4D45-4D6B-A0C5-6C9816A75F98}"/>
              </a:ext>
            </a:extLst>
          </p:cNvPr>
          <p:cNvSpPr/>
          <p:nvPr/>
        </p:nvSpPr>
        <p:spPr>
          <a:xfrm>
            <a:off x="357909" y="252680"/>
            <a:ext cx="6079949" cy="82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C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 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令和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8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年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熊本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地震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への当院の対応 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　 ～大森赤十字病院救護班　活動開始～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6C672B-9C34-4299-9BCD-103C43C4CAD7}"/>
              </a:ext>
            </a:extLst>
          </p:cNvPr>
          <p:cNvSpPr txBox="1"/>
          <p:nvPr/>
        </p:nvSpPr>
        <p:spPr>
          <a:xfrm>
            <a:off x="529107" y="1537513"/>
            <a:ext cx="3557472" cy="199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本日より、救護班は八代市にある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避難所の</a:t>
            </a: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巡回診療を実施</a:t>
            </a: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しました</a:t>
            </a: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。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避難者一人ひとり</a:t>
            </a: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へ</a:t>
            </a: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健康状態の確認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を行うとともに、生活上の</a:t>
            </a: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お</a:t>
            </a: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困りごと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など</a:t>
            </a:r>
            <a:r>
              <a:rPr kumimoji="1" lang="ja-JP" altLang="ja-JP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について聞き取りを</a:t>
            </a: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行いました。</a:t>
            </a:r>
            <a:endParaRPr kumimoji="1" lang="ja-JP" altLang="ja-JP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4E2955-9DF5-414B-9957-95C20EF48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09" y="193323"/>
            <a:ext cx="1739468" cy="958144"/>
          </a:xfrm>
          <a:prstGeom prst="rect">
            <a:avLst/>
          </a:prstGeom>
        </p:spPr>
      </p:pic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34C2B756-2F50-4F52-AEA4-119C89F1DE55}"/>
              </a:ext>
            </a:extLst>
          </p:cNvPr>
          <p:cNvSpPr/>
          <p:nvPr/>
        </p:nvSpPr>
        <p:spPr>
          <a:xfrm>
            <a:off x="4200826" y="3397130"/>
            <a:ext cx="1537567" cy="3788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地震で橋の一部が</a:t>
            </a: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落下した状態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0032E31-5C0C-49F6-BAD0-A13C5EBE6525}"/>
              </a:ext>
            </a:extLst>
          </p:cNvPr>
          <p:cNvSpPr/>
          <p:nvPr/>
        </p:nvSpPr>
        <p:spPr>
          <a:xfrm>
            <a:off x="6029840" y="6132617"/>
            <a:ext cx="2580509" cy="343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避難所で</a:t>
            </a:r>
            <a:r>
              <a:rPr kumimoji="1" lang="ja-JP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一人ひとり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の健康を確認</a:t>
            </a:r>
            <a:endParaRPr kumimoji="1" lang="ja-JP" alt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B065724-4903-4F3D-A6BF-B62949AB8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06" y="3809243"/>
            <a:ext cx="2795146" cy="224068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590F1F5-790C-4B1F-AC96-85E27D6ADE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002" y="3814800"/>
            <a:ext cx="1670682" cy="226854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3879844-26D4-4114-B4E7-0D968B002D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002" y="1233376"/>
            <a:ext cx="1657375" cy="2121300"/>
          </a:xfrm>
          <a:prstGeom prst="rect">
            <a:avLst/>
          </a:prstGeom>
        </p:spPr>
      </p:pic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62C7B12-BC46-4907-80E6-29A8F9E594D8}"/>
              </a:ext>
            </a:extLst>
          </p:cNvPr>
          <p:cNvSpPr/>
          <p:nvPr/>
        </p:nvSpPr>
        <p:spPr>
          <a:xfrm>
            <a:off x="6051106" y="3406055"/>
            <a:ext cx="2574420" cy="343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避難所へ巡回診療に向かう救護班</a:t>
            </a: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43C3992E-B21D-4803-ACCE-C4458509D5C4}"/>
              </a:ext>
            </a:extLst>
          </p:cNvPr>
          <p:cNvSpPr/>
          <p:nvPr/>
        </p:nvSpPr>
        <p:spPr>
          <a:xfrm>
            <a:off x="4184334" y="6122122"/>
            <a:ext cx="1564692" cy="4069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血圧を測り　　　　　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健康を見守る看護師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A3198AA-7628-43D7-8491-F8718CAE8680}"/>
              </a:ext>
            </a:extLst>
          </p:cNvPr>
          <p:cNvSpPr/>
          <p:nvPr/>
        </p:nvSpPr>
        <p:spPr>
          <a:xfrm>
            <a:off x="8417859" y="4532881"/>
            <a:ext cx="107016" cy="74043"/>
          </a:xfrm>
          <a:prstGeom prst="rect">
            <a:avLst/>
          </a:prstGeom>
          <a:solidFill>
            <a:srgbClr val="C9D1E9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85820C5-BFA5-4C2A-9D05-C5E4D36399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06" y="1252569"/>
            <a:ext cx="2775773" cy="208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3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BA38AF7-842C-4768-8BF0-CC8411DF3C45}"/>
              </a:ext>
            </a:extLst>
          </p:cNvPr>
          <p:cNvSpPr/>
          <p:nvPr/>
        </p:nvSpPr>
        <p:spPr>
          <a:xfrm>
            <a:off x="1127051" y="5547288"/>
            <a:ext cx="6996223" cy="828530"/>
          </a:xfrm>
          <a:prstGeom prst="roundRect">
            <a:avLst/>
          </a:prstGeom>
          <a:solidFill>
            <a:srgbClr val="FEF0FB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            ■ 活 動 日　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: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　令和８年８月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19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日       ■ 活動内容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: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避難所での巡回診療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　　　　　　 ■ 活動場所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: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Segoe UI" panose="020B0502040204020203" pitchFamily="34" charset="0"/>
              </a:rPr>
              <a:t>八代市  植柳小学校 　 八代市  麦島小学校</a:t>
            </a: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Segoe UI" panose="020B0502040204020203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2EB15E-AAA4-4F80-85E0-040FEC1ABDCC}"/>
              </a:ext>
            </a:extLst>
          </p:cNvPr>
          <p:cNvSpPr/>
          <p:nvPr/>
        </p:nvSpPr>
        <p:spPr>
          <a:xfrm>
            <a:off x="362857" y="609600"/>
            <a:ext cx="8476343" cy="59726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76A4014-4D45-4D6B-A0C5-6C9816A75F98}"/>
              </a:ext>
            </a:extLst>
          </p:cNvPr>
          <p:cNvSpPr/>
          <p:nvPr/>
        </p:nvSpPr>
        <p:spPr>
          <a:xfrm>
            <a:off x="357909" y="252680"/>
            <a:ext cx="6079949" cy="82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C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 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令和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8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年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熊本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地震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への当院の対応 ③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　 ～大森赤十字病院救護班　活動開始～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6C672B-9C34-4299-9BCD-103C43C4CAD7}"/>
              </a:ext>
            </a:extLst>
          </p:cNvPr>
          <p:cNvSpPr txBox="1"/>
          <p:nvPr/>
        </p:nvSpPr>
        <p:spPr>
          <a:xfrm>
            <a:off x="573948" y="1347025"/>
            <a:ext cx="5344328" cy="1142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八代市にある避難所の</a:t>
            </a:r>
            <a:r>
              <a:rPr kumimoji="1" lang="ja-JP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巡回診療を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2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グループにわかれて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行い、</a:t>
            </a:r>
            <a:r>
              <a:rPr kumimoji="1" lang="ja-JP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避難者の健康</a:t>
            </a:r>
            <a:r>
              <a:rPr kumimoji="1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状態を確認するとともに、</a:t>
            </a:r>
            <a:r>
              <a:rPr kumimoji="1" lang="ja-JP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支援</a:t>
            </a:r>
            <a:r>
              <a:rPr kumimoji="1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が必要</a:t>
            </a:r>
            <a:endParaRPr kumimoji="1" lang="en-US" altLang="ja-JP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Tx/>
              <a:buNone/>
              <a:tabLst/>
              <a:defRPr/>
            </a:pPr>
            <a:r>
              <a:rPr kumimoji="1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な方の</a:t>
            </a:r>
            <a:r>
              <a:rPr kumimoji="1" lang="ja-JP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把握</a:t>
            </a:r>
            <a:r>
              <a:rPr kumimoji="1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に努めました。</a:t>
            </a:r>
            <a:endParaRPr kumimoji="1" lang="ja-JP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4E2955-9DF5-414B-9957-95C20EF48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09" y="193323"/>
            <a:ext cx="1739468" cy="958144"/>
          </a:xfrm>
          <a:prstGeom prst="rect">
            <a:avLst/>
          </a:prstGeom>
        </p:spPr>
      </p:pic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34C2B756-2F50-4F52-AEA4-119C89F1DE55}"/>
              </a:ext>
            </a:extLst>
          </p:cNvPr>
          <p:cNvSpPr/>
          <p:nvPr/>
        </p:nvSpPr>
        <p:spPr>
          <a:xfrm>
            <a:off x="542159" y="4953043"/>
            <a:ext cx="2574420" cy="3788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避難者の健康状態などを情報共有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0032E31-5C0C-49F6-BAD0-A13C5EBE6525}"/>
              </a:ext>
            </a:extLst>
          </p:cNvPr>
          <p:cNvSpPr/>
          <p:nvPr/>
        </p:nvSpPr>
        <p:spPr>
          <a:xfrm>
            <a:off x="6125420" y="4970801"/>
            <a:ext cx="2580509" cy="343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持病やお薬に関する状況をお聞きする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62C7B12-BC46-4907-80E6-29A8F9E594D8}"/>
              </a:ext>
            </a:extLst>
          </p:cNvPr>
          <p:cNvSpPr/>
          <p:nvPr/>
        </p:nvSpPr>
        <p:spPr>
          <a:xfrm>
            <a:off x="3311977" y="4963916"/>
            <a:ext cx="2639311" cy="3608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健康上の不安などについてお話しを伺う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A3198AA-7628-43D7-8491-F8718CAE8680}"/>
              </a:ext>
            </a:extLst>
          </p:cNvPr>
          <p:cNvSpPr/>
          <p:nvPr/>
        </p:nvSpPr>
        <p:spPr>
          <a:xfrm>
            <a:off x="8417859" y="4532881"/>
            <a:ext cx="107016" cy="74043"/>
          </a:xfrm>
          <a:prstGeom prst="rect">
            <a:avLst/>
          </a:prstGeom>
          <a:solidFill>
            <a:srgbClr val="C9D1E9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4310B2DB-520C-4BF9-A0B2-273B8C618C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173" y="1324623"/>
            <a:ext cx="2662279" cy="354854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CE18DDD-5865-4736-A5EB-BF4A18AA01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46" y="2776841"/>
            <a:ext cx="2662279" cy="20639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356B3BA-2F33-4771-8869-DB5D00DEAD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10" y="2777720"/>
            <a:ext cx="2751184" cy="206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04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BA38AF7-842C-4768-8BF0-CC8411DF3C45}"/>
              </a:ext>
            </a:extLst>
          </p:cNvPr>
          <p:cNvSpPr/>
          <p:nvPr/>
        </p:nvSpPr>
        <p:spPr>
          <a:xfrm>
            <a:off x="499546" y="4808044"/>
            <a:ext cx="3528909" cy="1541534"/>
          </a:xfrm>
          <a:prstGeom prst="roundRect">
            <a:avLst/>
          </a:prstGeom>
          <a:solidFill>
            <a:srgbClr val="FEF0FB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■ 活 動 日　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: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  令和８年８月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20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日       　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■ 活動内容 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:  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避難所での巡回診療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■ 活動場所 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:  </a:t>
            </a:r>
            <a:r>
              <a:rPr lang="ja-JP" altLang="ja-JP" sz="1400" kern="0" dirty="0">
                <a:solidFill>
                  <a:schemeClr val="tx1"/>
                </a:solidFill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代陽コミュニティセンター</a:t>
            </a:r>
            <a:r>
              <a:rPr lang="ja-JP" altLang="en-US" sz="1400" kern="0" dirty="0">
                <a:solidFill>
                  <a:schemeClr val="tx1"/>
                </a:solidFill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　</a:t>
            </a:r>
            <a:endParaRPr lang="en-US" altLang="ja-JP" sz="1400" kern="0" dirty="0">
              <a:solidFill>
                <a:schemeClr val="tx1"/>
              </a:solidFill>
              <a:effectLst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en-US" altLang="ja-JP" sz="1400" kern="0" dirty="0">
                <a:solidFill>
                  <a:schemeClr val="tx1"/>
                </a:solidFill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                             </a:t>
            </a:r>
            <a:r>
              <a:rPr lang="ja-JP" altLang="ja-JP" sz="1400" kern="0" dirty="0">
                <a:solidFill>
                  <a:schemeClr val="tx1"/>
                </a:solidFill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坂本コミュニティセンタ</a:t>
            </a:r>
            <a:r>
              <a:rPr lang="ja-JP" altLang="en-US" sz="1400" kern="0" dirty="0">
                <a:solidFill>
                  <a:schemeClr val="tx1"/>
                </a:solidFill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ｰ</a:t>
            </a:r>
            <a:endParaRPr lang="en-US" altLang="ja-JP" sz="1400" kern="0" dirty="0">
              <a:solidFill>
                <a:schemeClr val="tx1"/>
              </a:solidFill>
              <a:effectLst/>
              <a:ea typeface="ＭＳ Ｐゴシック" panose="020B0600070205080204" pitchFamily="50" charset="-128"/>
              <a:cs typeface="Segoe UI" panose="020B0502040204020203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2EB15E-AAA4-4F80-85E0-040FEC1ABDCC}"/>
              </a:ext>
            </a:extLst>
          </p:cNvPr>
          <p:cNvSpPr/>
          <p:nvPr/>
        </p:nvSpPr>
        <p:spPr>
          <a:xfrm>
            <a:off x="362857" y="609600"/>
            <a:ext cx="8476343" cy="59726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76A4014-4D45-4D6B-A0C5-6C9816A75F98}"/>
              </a:ext>
            </a:extLst>
          </p:cNvPr>
          <p:cNvSpPr/>
          <p:nvPr/>
        </p:nvSpPr>
        <p:spPr>
          <a:xfrm>
            <a:off x="357909" y="252680"/>
            <a:ext cx="6079949" cy="82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C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令和</a:t>
            </a:r>
            <a:r>
              <a:rPr lang="en-US" altLang="zh-TW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8</a:t>
            </a:r>
            <a:r>
              <a:rPr lang="zh-TW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熊本</a:t>
            </a:r>
            <a:r>
              <a:rPr lang="zh-TW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地震</a:t>
            </a:r>
            <a:r>
              <a: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への当院の対応 ④</a:t>
            </a:r>
          </a:p>
          <a:p>
            <a:r>
              <a:rPr kumimoji="1"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 ～大森赤十字病院救護班　活動開始～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6C672B-9C34-4299-9BCD-103C43C4CAD7}"/>
              </a:ext>
            </a:extLst>
          </p:cNvPr>
          <p:cNvSpPr txBox="1"/>
          <p:nvPr/>
        </p:nvSpPr>
        <p:spPr>
          <a:xfrm>
            <a:off x="4247178" y="1825657"/>
            <a:ext cx="4461309" cy="1511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dirty="0">
                <a:effectLst/>
                <a:latin typeface="+mn-ea"/>
                <a:cs typeface="ＭＳ Ｐゴシック" panose="020B0600070205080204" pitchFamily="50" charset="-128"/>
              </a:rPr>
              <a:t>八代市にある避難所の</a:t>
            </a:r>
            <a:r>
              <a:rPr lang="ja-JP" altLang="ja-JP" sz="1600" dirty="0">
                <a:effectLst/>
                <a:latin typeface="+mn-ea"/>
                <a:cs typeface="ＭＳ Ｐゴシック" panose="020B0600070205080204" pitchFamily="50" charset="-128"/>
              </a:rPr>
              <a:t>巡回診療を</a:t>
            </a:r>
            <a:r>
              <a:rPr lang="en-US" altLang="ja-JP" sz="1600" dirty="0">
                <a:effectLst/>
                <a:latin typeface="+mn-ea"/>
                <a:cs typeface="ＭＳ Ｐゴシック" panose="020B0600070205080204" pitchFamily="50" charset="-128"/>
              </a:rPr>
              <a:t>2</a:t>
            </a:r>
            <a:r>
              <a:rPr lang="ja-JP" altLang="en-US" sz="1600" dirty="0">
                <a:effectLst/>
                <a:latin typeface="+mn-ea"/>
                <a:cs typeface="ＭＳ Ｐゴシック" panose="020B0600070205080204" pitchFamily="50" charset="-128"/>
              </a:rPr>
              <a:t>グループに</a:t>
            </a:r>
            <a:endParaRPr lang="en-US" altLang="ja-JP" sz="1600" dirty="0">
              <a:effectLst/>
              <a:latin typeface="+mn-ea"/>
              <a:cs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dirty="0">
                <a:effectLst/>
                <a:latin typeface="+mn-ea"/>
                <a:cs typeface="ＭＳ Ｐゴシック" panose="020B0600070205080204" pitchFamily="50" charset="-128"/>
              </a:rPr>
              <a:t>わかれて実施。保健師のチームと連携し、</a:t>
            </a:r>
            <a:r>
              <a:rPr lang="ja-JP" altLang="ja-JP" sz="1600" kern="0" dirty="0">
                <a:effectLst/>
                <a:latin typeface="+mn-ea"/>
                <a:cs typeface="ＭＳ Ｐゴシック" panose="020B0600070205080204" pitchFamily="50" charset="-128"/>
              </a:rPr>
              <a:t>避難者</a:t>
            </a:r>
            <a:endParaRPr lang="en-US" altLang="ja-JP" sz="1600" kern="0" dirty="0">
              <a:effectLst/>
              <a:latin typeface="+mn-ea"/>
              <a:cs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ja-JP" sz="1600" kern="0" dirty="0">
                <a:effectLst/>
                <a:latin typeface="+mn-ea"/>
                <a:cs typeface="ＭＳ Ｐゴシック" panose="020B0600070205080204" pitchFamily="50" charset="-128"/>
              </a:rPr>
              <a:t>の健康</a:t>
            </a: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状態を確認するとともに、福祉的な</a:t>
            </a:r>
            <a:r>
              <a:rPr lang="ja-JP" altLang="ja-JP" sz="1600" kern="0" dirty="0">
                <a:effectLst/>
                <a:latin typeface="+mn-ea"/>
                <a:cs typeface="ＭＳ Ｐゴシック" panose="020B0600070205080204" pitchFamily="50" charset="-128"/>
              </a:rPr>
              <a:t>支援</a:t>
            </a: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が</a:t>
            </a:r>
            <a:endParaRPr lang="en-US" altLang="ja-JP" sz="1600" kern="0" dirty="0">
              <a:effectLst/>
              <a:latin typeface="+mn-ea"/>
              <a:cs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必要な方の</a:t>
            </a:r>
            <a:r>
              <a:rPr lang="ja-JP" altLang="ja-JP" sz="1600" kern="0" dirty="0">
                <a:effectLst/>
                <a:latin typeface="+mn-ea"/>
                <a:cs typeface="ＭＳ Ｐゴシック" panose="020B0600070205080204" pitchFamily="50" charset="-128"/>
              </a:rPr>
              <a:t>把握</a:t>
            </a:r>
            <a:r>
              <a:rPr lang="ja-JP" altLang="en-US" sz="1600" kern="0" dirty="0">
                <a:latin typeface="+mn-ea"/>
                <a:cs typeface="ＭＳ Ｐゴシック" panose="020B0600070205080204" pitchFamily="50" charset="-128"/>
              </a:rPr>
              <a:t>に努めました</a:t>
            </a: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。</a:t>
            </a:r>
            <a:endParaRPr lang="ja-JP" altLang="ja-JP" sz="1600" dirty="0">
              <a:effectLst/>
              <a:latin typeface="+mn-ea"/>
              <a:cs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4E2955-9DF5-414B-9957-95C20EF48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09" y="193323"/>
            <a:ext cx="1739468" cy="958144"/>
          </a:xfrm>
          <a:prstGeom prst="rect">
            <a:avLst/>
          </a:prstGeom>
        </p:spPr>
      </p:pic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34C2B756-2F50-4F52-AEA4-119C89F1DE55}"/>
              </a:ext>
            </a:extLst>
          </p:cNvPr>
          <p:cNvSpPr/>
          <p:nvPr/>
        </p:nvSpPr>
        <p:spPr>
          <a:xfrm>
            <a:off x="6459338" y="5692338"/>
            <a:ext cx="2252406" cy="4249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</a:rPr>
              <a:t>被災者へ必要な支援をつなぐ</a:t>
            </a:r>
            <a:endParaRPr kumimoji="1"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62C7B12-BC46-4907-80E6-29A8F9E594D8}"/>
              </a:ext>
            </a:extLst>
          </p:cNvPr>
          <p:cNvSpPr/>
          <p:nvPr/>
        </p:nvSpPr>
        <p:spPr>
          <a:xfrm>
            <a:off x="511881" y="4209009"/>
            <a:ext cx="3528909" cy="3608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>
                <a:solidFill>
                  <a:schemeClr val="tx1"/>
                </a:solidFill>
              </a:rPr>
              <a:t>保健師と情報を共有し、一人ひとりに寄り添う支援へ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A3198AA-7628-43D7-8491-F8718CAE8680}"/>
              </a:ext>
            </a:extLst>
          </p:cNvPr>
          <p:cNvSpPr/>
          <p:nvPr/>
        </p:nvSpPr>
        <p:spPr>
          <a:xfrm>
            <a:off x="8417859" y="4532881"/>
            <a:ext cx="107016" cy="74043"/>
          </a:xfrm>
          <a:prstGeom prst="rect">
            <a:avLst/>
          </a:prstGeom>
          <a:solidFill>
            <a:srgbClr val="C9D1E9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2CEDDD1-E811-4646-AC35-BCAD007BD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9" y="1457512"/>
            <a:ext cx="3547211" cy="266040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66FC746-E95A-4D13-9331-FD9CB0F3B0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337" y="3963661"/>
            <a:ext cx="2252407" cy="1688766"/>
          </a:xfrm>
          <a:prstGeom prst="rect">
            <a:avLst/>
          </a:prstGeom>
        </p:spPr>
      </p:pic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20FDD2CB-00A4-4934-B13E-7CE9F67ACB2A}"/>
              </a:ext>
            </a:extLst>
          </p:cNvPr>
          <p:cNvSpPr/>
          <p:nvPr/>
        </p:nvSpPr>
        <p:spPr>
          <a:xfrm>
            <a:off x="4106289" y="5696325"/>
            <a:ext cx="2286253" cy="4249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>
                <a:solidFill>
                  <a:schemeClr val="tx1"/>
                </a:solidFill>
              </a:rPr>
              <a:t>避難所で過ごす皆さんのもとへ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B8E1D548-05A3-4AE1-B03F-52ED3266F7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44" y="3957770"/>
            <a:ext cx="2227398" cy="1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93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BA38AF7-842C-4768-8BF0-CC8411DF3C45}"/>
              </a:ext>
            </a:extLst>
          </p:cNvPr>
          <p:cNvSpPr/>
          <p:nvPr/>
        </p:nvSpPr>
        <p:spPr>
          <a:xfrm>
            <a:off x="1737019" y="5866983"/>
            <a:ext cx="6186799" cy="666181"/>
          </a:xfrm>
          <a:prstGeom prst="roundRect">
            <a:avLst/>
          </a:prstGeom>
          <a:solidFill>
            <a:srgbClr val="FEF0FB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■ 活 動 日　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: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  令和８年８月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21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日     ■ 活動内容 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:  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避難所での巡回診療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■ 活動場所 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: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　</a:t>
            </a:r>
            <a:r>
              <a:rPr lang="ja-JP" altLang="ja-JP" sz="14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八代市立第五中学校</a:t>
            </a:r>
            <a:r>
              <a:rPr lang="ja-JP" altLang="en-US" sz="1400" kern="0" dirty="0">
                <a:solidFill>
                  <a:schemeClr val="tx1"/>
                </a:solidFill>
                <a:effectLst/>
                <a:latin typeface="+mn-ea"/>
                <a:cs typeface="ＭＳ Ｐゴシック" panose="020B0600070205080204" pitchFamily="50" charset="-128"/>
              </a:rPr>
              <a:t>　</a:t>
            </a:r>
            <a:r>
              <a:rPr lang="ja-JP" altLang="ja-JP" sz="14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植柳</a:t>
            </a:r>
            <a:r>
              <a:rPr lang="ja-JP" altLang="ja-JP" sz="1400" kern="0" dirty="0">
                <a:solidFill>
                  <a:schemeClr val="tx1"/>
                </a:solidFill>
                <a:effectLst/>
                <a:latin typeface="+mn-ea"/>
                <a:cs typeface="ＭＳ Ｐゴシック" panose="020B0600070205080204" pitchFamily="50" charset="-128"/>
              </a:rPr>
              <a:t>コ</a:t>
            </a:r>
            <a:r>
              <a:rPr lang="ja-JP" altLang="ja-JP" sz="1400" kern="0" dirty="0">
                <a:solidFill>
                  <a:schemeClr val="tx1"/>
                </a:solidFill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ミュニティセンタ</a:t>
            </a:r>
            <a:r>
              <a:rPr lang="ja-JP" altLang="en-US" sz="1400" kern="0" dirty="0">
                <a:solidFill>
                  <a:schemeClr val="tx1"/>
                </a:solidFill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ｰ</a:t>
            </a:r>
            <a:endParaRPr lang="en-US" altLang="ja-JP" sz="1400" kern="0" dirty="0">
              <a:solidFill>
                <a:schemeClr val="tx1"/>
              </a:solidFill>
              <a:effectLst/>
              <a:ea typeface="ＭＳ Ｐゴシック" panose="020B0600070205080204" pitchFamily="50" charset="-128"/>
              <a:cs typeface="Segoe UI" panose="020B0502040204020203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2EB15E-AAA4-4F80-85E0-040FEC1ABDCC}"/>
              </a:ext>
            </a:extLst>
          </p:cNvPr>
          <p:cNvSpPr/>
          <p:nvPr/>
        </p:nvSpPr>
        <p:spPr>
          <a:xfrm>
            <a:off x="362857" y="609600"/>
            <a:ext cx="8476343" cy="59726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76A4014-4D45-4D6B-A0C5-6C9816A75F98}"/>
              </a:ext>
            </a:extLst>
          </p:cNvPr>
          <p:cNvSpPr/>
          <p:nvPr/>
        </p:nvSpPr>
        <p:spPr>
          <a:xfrm>
            <a:off x="357909" y="252680"/>
            <a:ext cx="6079949" cy="82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C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令和</a:t>
            </a:r>
            <a:r>
              <a:rPr lang="en-US" altLang="zh-TW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8</a:t>
            </a:r>
            <a:r>
              <a:rPr lang="zh-TW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熊本</a:t>
            </a:r>
            <a:r>
              <a:rPr lang="zh-TW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地震</a:t>
            </a:r>
            <a:r>
              <a: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への当院の対応 ⑤</a:t>
            </a:r>
          </a:p>
          <a:p>
            <a:r>
              <a:rPr kumimoji="1"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 ～大森赤十字病院救護班　活動開始～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6C672B-9C34-4299-9BCD-103C43C4CAD7}"/>
              </a:ext>
            </a:extLst>
          </p:cNvPr>
          <p:cNvSpPr txBox="1"/>
          <p:nvPr/>
        </p:nvSpPr>
        <p:spPr>
          <a:xfrm>
            <a:off x="444416" y="1355733"/>
            <a:ext cx="3272080" cy="188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dirty="0">
                <a:effectLst/>
                <a:latin typeface="+mn-ea"/>
                <a:cs typeface="ＭＳ Ｐゴシック" panose="020B0600070205080204" pitchFamily="50" charset="-128"/>
              </a:rPr>
              <a:t>八代市にある避難所２か所に</a:t>
            </a:r>
            <a:r>
              <a:rPr lang="ja-JP" altLang="ja-JP" sz="1600" dirty="0">
                <a:effectLst/>
                <a:latin typeface="+mn-ea"/>
                <a:cs typeface="ＭＳ Ｐゴシック" panose="020B0600070205080204" pitchFamily="50" charset="-128"/>
              </a:rPr>
              <a:t>巡回</a:t>
            </a:r>
            <a:endParaRPr lang="en-US" altLang="ja-JP" sz="1600" dirty="0">
              <a:effectLst/>
              <a:latin typeface="+mn-ea"/>
              <a:cs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ja-JP" sz="1600" dirty="0">
                <a:effectLst/>
                <a:latin typeface="+mn-ea"/>
                <a:cs typeface="ＭＳ Ｐゴシック" panose="020B0600070205080204" pitchFamily="50" charset="-128"/>
              </a:rPr>
              <a:t>診療を</a:t>
            </a:r>
            <a:r>
              <a:rPr lang="ja-JP" altLang="en-US" sz="1600" dirty="0">
                <a:effectLst/>
                <a:latin typeface="+mn-ea"/>
                <a:cs typeface="ＭＳ Ｐゴシック" panose="020B0600070205080204" pitchFamily="50" charset="-128"/>
              </a:rPr>
              <a:t>実施。</a:t>
            </a:r>
            <a:r>
              <a:rPr lang="ja-JP" altLang="ja-JP" sz="1600" kern="0" dirty="0">
                <a:effectLst/>
                <a:latin typeface="+mn-ea"/>
                <a:cs typeface="ＭＳ Ｐゴシック" panose="020B0600070205080204" pitchFamily="50" charset="-128"/>
              </a:rPr>
              <a:t>避難者の健康</a:t>
            </a: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状態を</a:t>
            </a:r>
            <a:endParaRPr lang="en-US" altLang="ja-JP" sz="1600" kern="0" dirty="0">
              <a:effectLst/>
              <a:latin typeface="+mn-ea"/>
              <a:cs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確認するとともに、避難所での</a:t>
            </a:r>
            <a:r>
              <a:rPr lang="ja-JP" altLang="en-US" sz="1600" dirty="0">
                <a:latin typeface="+mn-ea"/>
              </a:rPr>
              <a:t>生活</a:t>
            </a:r>
            <a:endParaRPr lang="en-US" altLang="ja-JP" sz="1600" dirty="0">
              <a:latin typeface="+mn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dirty="0">
                <a:latin typeface="+mn-ea"/>
              </a:rPr>
              <a:t>環境や衛生状態、医療・福祉ニーズ</a:t>
            </a:r>
            <a:endParaRPr lang="en-US" altLang="ja-JP" sz="1600" dirty="0">
              <a:latin typeface="+mn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</a:pPr>
            <a:r>
              <a:rPr lang="ja-JP" altLang="en-US" sz="1600" dirty="0">
                <a:latin typeface="+mn-ea"/>
              </a:rPr>
              <a:t>など</a:t>
            </a:r>
            <a:r>
              <a:rPr lang="ja-JP" altLang="en-US" sz="1600" kern="0" dirty="0">
                <a:effectLst/>
                <a:latin typeface="+mn-ea"/>
                <a:cs typeface="ＭＳ Ｐゴシック" panose="020B0600070205080204" pitchFamily="50" charset="-128"/>
              </a:rPr>
              <a:t>の</a:t>
            </a:r>
            <a:r>
              <a:rPr lang="ja-JP" altLang="en-US" sz="1600" kern="0" dirty="0">
                <a:latin typeface="+mn-ea"/>
                <a:cs typeface="ＭＳ Ｐゴシック" panose="020B0600070205080204" pitchFamily="50" charset="-128"/>
              </a:rPr>
              <a:t>状況を確認しました。</a:t>
            </a:r>
            <a:endParaRPr lang="ja-JP" altLang="ja-JP" sz="1600" dirty="0">
              <a:effectLst/>
              <a:latin typeface="+mn-ea"/>
              <a:cs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4E2955-9DF5-414B-9957-95C20EF48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09" y="193323"/>
            <a:ext cx="1739468" cy="958144"/>
          </a:xfrm>
          <a:prstGeom prst="rect">
            <a:avLst/>
          </a:prstGeom>
        </p:spPr>
      </p:pic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62C7B12-BC46-4907-80E6-29A8F9E594D8}"/>
              </a:ext>
            </a:extLst>
          </p:cNvPr>
          <p:cNvSpPr/>
          <p:nvPr/>
        </p:nvSpPr>
        <p:spPr>
          <a:xfrm>
            <a:off x="3706598" y="3253229"/>
            <a:ext cx="1655624" cy="3140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不安や悩みに耳を傾け</a:t>
            </a:r>
            <a:r>
              <a:rPr lang="ja-JP" altLang="en-US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　</a:t>
            </a: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寄り添う支援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A3198AA-7628-43D7-8491-F8718CAE8680}"/>
              </a:ext>
            </a:extLst>
          </p:cNvPr>
          <p:cNvSpPr/>
          <p:nvPr/>
        </p:nvSpPr>
        <p:spPr>
          <a:xfrm>
            <a:off x="8417859" y="4532881"/>
            <a:ext cx="107016" cy="74043"/>
          </a:xfrm>
          <a:prstGeom prst="rect">
            <a:avLst/>
          </a:prstGeom>
          <a:solidFill>
            <a:srgbClr val="C9D1E9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444DAC77-5CAF-4FD3-829D-09743AA6C7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48" y="3589715"/>
            <a:ext cx="2644736" cy="191129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DFD79A65-DDD3-4322-80D7-2E5656FF8E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756" y="1191623"/>
            <a:ext cx="1640466" cy="20415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6C33A36D-BC1B-43B6-A642-E3F1B44E48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42" y="1180333"/>
            <a:ext cx="1651191" cy="2048293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5B4D41D2-2C00-4EA7-828E-31C6BFFBC9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529" y="1183551"/>
            <a:ext cx="1640466" cy="2045075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DE70AFF7-6573-4DDB-9147-F8AF11F8735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2" y="3623733"/>
            <a:ext cx="2712213" cy="1891592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B867739-7F92-4AED-996B-70635A1C8D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160" y="3601512"/>
            <a:ext cx="2700923" cy="1910790"/>
          </a:xfrm>
          <a:prstGeom prst="rect">
            <a:avLst/>
          </a:prstGeom>
        </p:spPr>
      </p:pic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AC8F0470-8A17-4EDD-A08A-761498F72B13}"/>
              </a:ext>
            </a:extLst>
          </p:cNvPr>
          <p:cNvSpPr/>
          <p:nvPr/>
        </p:nvSpPr>
        <p:spPr>
          <a:xfrm>
            <a:off x="493832" y="5540978"/>
            <a:ext cx="2712213" cy="2980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お薬に関する相談に親身に対応</a:t>
            </a:r>
            <a:endParaRPr lang="ja-JP" altLang="ja-JP" sz="1100" kern="100" dirty="0"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0294D41A-2154-43CA-B1B8-C786567660C3}"/>
              </a:ext>
            </a:extLst>
          </p:cNvPr>
          <p:cNvSpPr/>
          <p:nvPr/>
        </p:nvSpPr>
        <p:spPr>
          <a:xfrm>
            <a:off x="3297159" y="5532409"/>
            <a:ext cx="2700923" cy="2953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l">
              <a:lnSpc>
                <a:spcPts val="1500"/>
              </a:lnSpc>
            </a:pP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血糖測定を行い体調</a:t>
            </a:r>
            <a:r>
              <a:rPr lang="ja-JP" altLang="en-US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の</a:t>
            </a: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変化</a:t>
            </a:r>
            <a:r>
              <a:rPr lang="ja-JP" altLang="en-US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を</a:t>
            </a: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確認</a:t>
            </a:r>
            <a:endParaRPr lang="ja-JP" altLang="ja-JP" sz="1100" kern="100" dirty="0"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AA0FA9D0-7E04-41EB-AEFB-2746F452C79C}"/>
              </a:ext>
            </a:extLst>
          </p:cNvPr>
          <p:cNvSpPr/>
          <p:nvPr/>
        </p:nvSpPr>
        <p:spPr>
          <a:xfrm>
            <a:off x="6089099" y="5516978"/>
            <a:ext cx="2659321" cy="2980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l">
              <a:lnSpc>
                <a:spcPts val="1500"/>
              </a:lnSpc>
            </a:pP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血圧測定を通じて健康状態を確認</a:t>
            </a:r>
            <a:endParaRPr lang="ja-JP" altLang="ja-JP" sz="1100" kern="100" dirty="0"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21AF7DF4-9ADC-493F-9BFC-9E463515D88A}"/>
              </a:ext>
            </a:extLst>
          </p:cNvPr>
          <p:cNvSpPr/>
          <p:nvPr/>
        </p:nvSpPr>
        <p:spPr>
          <a:xfrm>
            <a:off x="5443039" y="3248306"/>
            <a:ext cx="1655624" cy="3140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l">
              <a:lnSpc>
                <a:spcPts val="1500"/>
              </a:lnSpc>
            </a:pP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聴診器をあて心身</a:t>
            </a:r>
            <a:r>
              <a:rPr lang="ja-JP" altLang="en-US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　 </a:t>
            </a:r>
            <a:endParaRPr lang="en-US" altLang="ja-JP" sz="1100" kern="0" dirty="0">
              <a:solidFill>
                <a:schemeClr val="tx1"/>
              </a:solidFill>
              <a:effectLst/>
              <a:latin typeface="Segoe UI" panose="020B0502040204020203" pitchFamily="34" charset="0"/>
              <a:ea typeface="ＭＳ Ｐゴシック" panose="020B0600070205080204" pitchFamily="50" charset="-128"/>
              <a:cs typeface="Segoe UI" panose="020B0502040204020203" pitchFamily="34" charset="0"/>
            </a:endParaRPr>
          </a:p>
          <a:p>
            <a:pPr marL="228600" algn="l">
              <a:lnSpc>
                <a:spcPts val="1500"/>
              </a:lnSpc>
            </a:pPr>
            <a:r>
              <a:rPr lang="en-US" altLang="ja-JP" sz="1100" kern="0" dirty="0">
                <a:solidFill>
                  <a:schemeClr val="tx1"/>
                </a:solidFill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  </a:t>
            </a: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の状態を見守る</a:t>
            </a:r>
            <a:endParaRPr lang="ja-JP" altLang="ja-JP" sz="1100" kern="100" dirty="0"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4A5E9085-9ADB-40E6-9C17-10D80BF86F55}"/>
              </a:ext>
            </a:extLst>
          </p:cNvPr>
          <p:cNvSpPr/>
          <p:nvPr/>
        </p:nvSpPr>
        <p:spPr>
          <a:xfrm>
            <a:off x="7130335" y="3246256"/>
            <a:ext cx="1655624" cy="3140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l">
              <a:lnSpc>
                <a:spcPts val="1500"/>
              </a:lnSpc>
            </a:pP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気持ちの変化にも</a:t>
            </a:r>
            <a:r>
              <a:rPr lang="ja-JP" altLang="en-US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　　</a:t>
            </a:r>
            <a:endParaRPr lang="en-US" altLang="ja-JP" sz="1100" kern="0" dirty="0">
              <a:solidFill>
                <a:schemeClr val="tx1"/>
              </a:solidFill>
              <a:effectLst/>
              <a:latin typeface="Segoe UI" panose="020B0502040204020203" pitchFamily="34" charset="0"/>
              <a:ea typeface="ＭＳ Ｐゴシック" panose="020B0600070205080204" pitchFamily="50" charset="-128"/>
              <a:cs typeface="Segoe UI" panose="020B0502040204020203" pitchFamily="34" charset="0"/>
            </a:endParaRPr>
          </a:p>
          <a:p>
            <a:pPr marL="228600" algn="l">
              <a:lnSpc>
                <a:spcPts val="1500"/>
              </a:lnSpc>
            </a:pPr>
            <a:r>
              <a:rPr lang="ja-JP" altLang="en-US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  </a:t>
            </a:r>
            <a:r>
              <a:rPr lang="ja-JP" altLang="ja-JP" sz="1100" kern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ＭＳ Ｐゴシック" panose="020B0600070205080204" pitchFamily="50" charset="-128"/>
                <a:cs typeface="Segoe UI" panose="020B0502040204020203" pitchFamily="34" charset="0"/>
              </a:rPr>
              <a:t>耳を傾ける支援</a:t>
            </a:r>
            <a:endParaRPr lang="ja-JP" altLang="ja-JP" sz="1100" kern="100" dirty="0"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235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740</Words>
  <Application>Microsoft Office PowerPoint</Application>
  <PresentationFormat>画面に合わせる (4:3)</PresentationFormat>
  <Paragraphs>81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HGS創英角ｺﾞｼｯｸUB</vt:lpstr>
      <vt:lpstr>ＭＳ Ｐゴシック</vt:lpstr>
      <vt:lpstr>游ゴシック</vt:lpstr>
      <vt:lpstr>游明朝</vt:lpstr>
      <vt:lpstr>Arial</vt:lpstr>
      <vt:lpstr>Calibri</vt:lpstr>
      <vt:lpstr>Segoe UI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能村舞母</dc:creator>
  <cp:lastModifiedBy>能村舞母</cp:lastModifiedBy>
  <cp:revision>3</cp:revision>
  <dcterms:created xsi:type="dcterms:W3CDTF">2026-08-20T04:09:08Z</dcterms:created>
  <dcterms:modified xsi:type="dcterms:W3CDTF">2026-08-25T01:06:50Z</dcterms:modified>
</cp:coreProperties>
</file>