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38" r:id="rId4"/>
  </p:sldMasterIdLst>
  <p:notesMasterIdLst>
    <p:notesMasterId r:id="rId19"/>
  </p:notesMasterIdLst>
  <p:handoutMasterIdLst>
    <p:handoutMasterId r:id="rId20"/>
  </p:handoutMasterIdLst>
  <p:sldIdLst>
    <p:sldId id="293" r:id="rId5"/>
    <p:sldId id="313" r:id="rId6"/>
    <p:sldId id="318" r:id="rId7"/>
    <p:sldId id="319" r:id="rId8"/>
    <p:sldId id="299" r:id="rId9"/>
    <p:sldId id="322" r:id="rId10"/>
    <p:sldId id="323" r:id="rId11"/>
    <p:sldId id="304" r:id="rId12"/>
    <p:sldId id="298" r:id="rId13"/>
    <p:sldId id="321" r:id="rId14"/>
    <p:sldId id="316" r:id="rId15"/>
    <p:sldId id="297" r:id="rId16"/>
    <p:sldId id="301" r:id="rId17"/>
    <p:sldId id="320" r:id="rId1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1D2088"/>
    <a:srgbClr val="66FFFF"/>
    <a:srgbClr val="00D9F0"/>
    <a:srgbClr val="A6F6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5E1A61-8F94-452C-96F5-1A030E4788A7}" v="30" dt="2025-04-24T04:46:04.84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2044" y="641"/>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5448" cy="497838"/>
          </a:xfrm>
          <a:prstGeom prst="rect">
            <a:avLst/>
          </a:prstGeom>
        </p:spPr>
        <p:txBody>
          <a:bodyPr vert="horz" lIns="91303" tIns="45651" rIns="91303" bIns="4565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4" y="2"/>
            <a:ext cx="2945448" cy="497838"/>
          </a:xfrm>
          <a:prstGeom prst="rect">
            <a:avLst/>
          </a:prstGeom>
        </p:spPr>
        <p:txBody>
          <a:bodyPr vert="horz" lIns="91303" tIns="45651" rIns="91303" bIns="45651" rtlCol="0"/>
          <a:lstStyle>
            <a:lvl1pPr algn="r">
              <a:defRPr sz="1200"/>
            </a:lvl1pPr>
          </a:lstStyle>
          <a:p>
            <a:fld id="{7DCC7579-4048-40BE-B786-F6CF1695F709}" type="datetimeFigureOut">
              <a:rPr kumimoji="1" lang="ja-JP" altLang="en-US" smtClean="0"/>
              <a:t>2025/4/30</a:t>
            </a:fld>
            <a:endParaRPr kumimoji="1" lang="ja-JP" altLang="en-US"/>
          </a:p>
        </p:txBody>
      </p:sp>
      <p:sp>
        <p:nvSpPr>
          <p:cNvPr id="4" name="フッター プレースホルダー 3"/>
          <p:cNvSpPr>
            <a:spLocks noGrp="1"/>
          </p:cNvSpPr>
          <p:nvPr>
            <p:ph type="ftr" sz="quarter" idx="2"/>
          </p:nvPr>
        </p:nvSpPr>
        <p:spPr>
          <a:xfrm>
            <a:off x="0" y="9428800"/>
            <a:ext cx="2945448" cy="497838"/>
          </a:xfrm>
          <a:prstGeom prst="rect">
            <a:avLst/>
          </a:prstGeom>
        </p:spPr>
        <p:txBody>
          <a:bodyPr vert="horz" lIns="91303" tIns="45651" rIns="91303" bIns="4565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4" y="9428800"/>
            <a:ext cx="2945448" cy="497838"/>
          </a:xfrm>
          <a:prstGeom prst="rect">
            <a:avLst/>
          </a:prstGeom>
        </p:spPr>
        <p:txBody>
          <a:bodyPr vert="horz" lIns="91303" tIns="45651" rIns="91303" bIns="45651" rtlCol="0" anchor="b"/>
          <a:lstStyle>
            <a:lvl1pPr algn="r">
              <a:defRPr sz="1200"/>
            </a:lvl1pPr>
          </a:lstStyle>
          <a:p>
            <a:fld id="{256CD0E5-4A81-45A8-9A9D-7554A9F4C819}" type="slidenum">
              <a:rPr kumimoji="1" lang="ja-JP" altLang="en-US" smtClean="0"/>
              <a:t>‹#›</a:t>
            </a:fld>
            <a:endParaRPr kumimoji="1" lang="ja-JP" altLang="en-US"/>
          </a:p>
        </p:txBody>
      </p:sp>
    </p:spTree>
    <p:extLst>
      <p:ext uri="{BB962C8B-B14F-4D97-AF65-F5344CB8AC3E}">
        <p14:creationId xmlns:p14="http://schemas.microsoft.com/office/powerpoint/2010/main" val="192582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5659" cy="496332"/>
          </a:xfrm>
          <a:prstGeom prst="rect">
            <a:avLst/>
          </a:prstGeom>
        </p:spPr>
        <p:txBody>
          <a:bodyPr vert="horz" lIns="91294" tIns="45646" rIns="91294" bIns="4564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294" tIns="45646" rIns="91294" bIns="45646" rtlCol="0"/>
          <a:lstStyle>
            <a:lvl1pPr algn="r">
              <a:defRPr sz="1200"/>
            </a:lvl1pPr>
          </a:lstStyle>
          <a:p>
            <a:fld id="{90C1A1BA-84E3-42A9-9947-44E161CAFAE2}" type="datetimeFigureOut">
              <a:rPr kumimoji="1" lang="ja-JP" altLang="en-US" smtClean="0"/>
              <a:t>2025/4/30</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294" tIns="45646" rIns="91294" bIns="4564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294" tIns="45646" rIns="91294" bIns="456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586"/>
            <a:ext cx="2945659" cy="496332"/>
          </a:xfrm>
          <a:prstGeom prst="rect">
            <a:avLst/>
          </a:prstGeom>
        </p:spPr>
        <p:txBody>
          <a:bodyPr vert="horz" lIns="91294" tIns="45646" rIns="91294" bIns="456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6"/>
            <a:ext cx="2945659" cy="496332"/>
          </a:xfrm>
          <a:prstGeom prst="rect">
            <a:avLst/>
          </a:prstGeom>
        </p:spPr>
        <p:txBody>
          <a:bodyPr vert="horz" lIns="91294" tIns="45646" rIns="91294" bIns="45646"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2</a:t>
            </a:fld>
            <a:endParaRPr kumimoji="1" lang="ja-JP" altLang="en-US"/>
          </a:p>
        </p:txBody>
      </p:sp>
    </p:spTree>
    <p:extLst>
      <p:ext uri="{BB962C8B-B14F-4D97-AF65-F5344CB8AC3E}">
        <p14:creationId xmlns:p14="http://schemas.microsoft.com/office/powerpoint/2010/main" val="3611102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3</a:t>
            </a:fld>
            <a:endParaRPr kumimoji="1" lang="ja-JP" altLang="en-US"/>
          </a:p>
        </p:txBody>
      </p:sp>
    </p:spTree>
    <p:extLst>
      <p:ext uri="{BB962C8B-B14F-4D97-AF65-F5344CB8AC3E}">
        <p14:creationId xmlns:p14="http://schemas.microsoft.com/office/powerpoint/2010/main" val="207690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4</a:t>
            </a:fld>
            <a:endParaRPr kumimoji="1" lang="ja-JP" altLang="en-US"/>
          </a:p>
        </p:txBody>
      </p:sp>
    </p:spTree>
    <p:extLst>
      <p:ext uri="{BB962C8B-B14F-4D97-AF65-F5344CB8AC3E}">
        <p14:creationId xmlns:p14="http://schemas.microsoft.com/office/powerpoint/2010/main" val="3333133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4B8F4-6C75-1286-4C55-67B3F740424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F0678D5-A166-C602-D285-73F93AE1B3B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6CE628C-8A02-92BE-CB7D-F25469B3EE77}"/>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81EF5D0-32C2-3E10-ECC4-9CD6A3FF45D8}"/>
              </a:ext>
            </a:extLst>
          </p:cNvPr>
          <p:cNvSpPr>
            <a:spLocks noGrp="1"/>
          </p:cNvSpPr>
          <p:nvPr>
            <p:ph type="sldNum" sz="quarter" idx="10"/>
          </p:nvPr>
        </p:nvSpPr>
        <p:spPr/>
        <p:txBody>
          <a:bodyPr/>
          <a:lstStyle/>
          <a:p>
            <a:fld id="{D15FA5BC-3C9F-41F4-BE49-B5BC0655F2BC}" type="slidenum">
              <a:rPr kumimoji="1" lang="ja-JP" altLang="en-US" smtClean="0"/>
              <a:t>6</a:t>
            </a:fld>
            <a:endParaRPr kumimoji="1" lang="ja-JP" altLang="en-US"/>
          </a:p>
        </p:txBody>
      </p:sp>
    </p:spTree>
    <p:extLst>
      <p:ext uri="{BB962C8B-B14F-4D97-AF65-F5344CB8AC3E}">
        <p14:creationId xmlns:p14="http://schemas.microsoft.com/office/powerpoint/2010/main" val="311865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CD4813-43B6-52BB-6B3B-21F2C709F60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73B9CDD-B65C-0EAB-66CC-3F6A3A3EF02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2736074-EF61-8FA8-D04E-B4271D3AB193}"/>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C0D2CE5-B785-07EA-14F1-A624F61B0699}"/>
              </a:ext>
            </a:extLst>
          </p:cNvPr>
          <p:cNvSpPr>
            <a:spLocks noGrp="1"/>
          </p:cNvSpPr>
          <p:nvPr>
            <p:ph type="sldNum" sz="quarter" idx="10"/>
          </p:nvPr>
        </p:nvSpPr>
        <p:spPr/>
        <p:txBody>
          <a:bodyPr/>
          <a:lstStyle/>
          <a:p>
            <a:fld id="{D15FA5BC-3C9F-41F4-BE49-B5BC0655F2BC}" type="slidenum">
              <a:rPr kumimoji="1" lang="ja-JP" altLang="en-US" smtClean="0"/>
              <a:t>7</a:t>
            </a:fld>
            <a:endParaRPr kumimoji="1" lang="ja-JP" altLang="en-US"/>
          </a:p>
        </p:txBody>
      </p:sp>
    </p:spTree>
    <p:extLst>
      <p:ext uri="{BB962C8B-B14F-4D97-AF65-F5344CB8AC3E}">
        <p14:creationId xmlns:p14="http://schemas.microsoft.com/office/powerpoint/2010/main" val="2310270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42021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7DFED582-A8C9-28D4-5719-1ABF19D22248}"/>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１．応募事業者の情報</a:t>
            </a:r>
          </a:p>
        </p:txBody>
      </p:sp>
      <p:cxnSp>
        <p:nvCxnSpPr>
          <p:cNvPr id="10" name="直線矢印コネクタ 9">
            <a:extLst>
              <a:ext uri="{FF2B5EF4-FFF2-40B4-BE49-F238E27FC236}">
                <a16:creationId xmlns:a16="http://schemas.microsoft.com/office/drawing/2014/main" id="{26F196BC-932E-0C6F-CECC-587813C6787F}"/>
              </a:ext>
            </a:extLst>
          </p:cNvPr>
          <p:cNvCxnSpPr>
            <a:cxnSpLocks/>
          </p:cNvCxnSpPr>
          <p:nvPr userDrawn="1"/>
        </p:nvCxnSpPr>
        <p:spPr>
          <a:xfrm>
            <a:off x="593651" y="771178"/>
            <a:ext cx="4330774"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5">
            <a:extLst>
              <a:ext uri="{FF2B5EF4-FFF2-40B4-BE49-F238E27FC236}">
                <a16:creationId xmlns:a16="http://schemas.microsoft.com/office/drawing/2014/main" id="{EC776A49-6A2E-31AB-CACE-979B0D3DF72E}"/>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1172383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AC4E1041-9A50-B004-68F2-34F431B0C4CB}"/>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２．想定している実証実験</a:t>
            </a:r>
          </a:p>
        </p:txBody>
      </p:sp>
      <p:cxnSp>
        <p:nvCxnSpPr>
          <p:cNvPr id="9" name="直線矢印コネクタ 8">
            <a:extLst>
              <a:ext uri="{FF2B5EF4-FFF2-40B4-BE49-F238E27FC236}">
                <a16:creationId xmlns:a16="http://schemas.microsoft.com/office/drawing/2014/main" id="{47A4F401-3B80-C912-7EED-03B0BE3BDB14}"/>
              </a:ext>
            </a:extLst>
          </p:cNvPr>
          <p:cNvCxnSpPr>
            <a:cxnSpLocks/>
          </p:cNvCxnSpPr>
          <p:nvPr userDrawn="1"/>
        </p:nvCxnSpPr>
        <p:spPr>
          <a:xfrm>
            <a:off x="593651" y="771178"/>
            <a:ext cx="4832788"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5">
            <a:extLst>
              <a:ext uri="{FF2B5EF4-FFF2-40B4-BE49-F238E27FC236}">
                <a16:creationId xmlns:a16="http://schemas.microsoft.com/office/drawing/2014/main" id="{B855DD13-AC8A-2724-37C2-CCFFB36E3787}"/>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389833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AC4E1041-9A50-B004-68F2-34F431B0C4CB}"/>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３．実証実験の実施体制</a:t>
            </a:r>
          </a:p>
        </p:txBody>
      </p:sp>
      <p:cxnSp>
        <p:nvCxnSpPr>
          <p:cNvPr id="9" name="直線矢印コネクタ 8">
            <a:extLst>
              <a:ext uri="{FF2B5EF4-FFF2-40B4-BE49-F238E27FC236}">
                <a16:creationId xmlns:a16="http://schemas.microsoft.com/office/drawing/2014/main" id="{47A4F401-3B80-C912-7EED-03B0BE3BDB14}"/>
              </a:ext>
            </a:extLst>
          </p:cNvPr>
          <p:cNvCxnSpPr>
            <a:cxnSpLocks/>
          </p:cNvCxnSpPr>
          <p:nvPr userDrawn="1"/>
        </p:nvCxnSpPr>
        <p:spPr>
          <a:xfrm>
            <a:off x="593651" y="771178"/>
            <a:ext cx="4832788"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5">
            <a:extLst>
              <a:ext uri="{FF2B5EF4-FFF2-40B4-BE49-F238E27FC236}">
                <a16:creationId xmlns:a16="http://schemas.microsoft.com/office/drawing/2014/main" id="{B855DD13-AC8A-2724-37C2-CCFFB36E3787}"/>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196087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17354EF-81C4-61FE-6430-5FA8753B6914}"/>
              </a:ext>
            </a:extLst>
          </p:cNvPr>
          <p:cNvSpPr txBox="1">
            <a:spLocks/>
          </p:cNvSpPr>
          <p:nvPr userDrawn="1"/>
        </p:nvSpPr>
        <p:spPr>
          <a:xfrm>
            <a:off x="511175" y="234736"/>
            <a:ext cx="7870825" cy="769937"/>
          </a:xfrm>
          <a:prstGeom prst="rect">
            <a:avLst/>
          </a:prstGeom>
        </p:spPr>
        <p:txBody>
          <a:bodyPr>
            <a:normAutofit fontScale="925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４．実証実験における工程計画・予算計画案</a:t>
            </a:r>
          </a:p>
        </p:txBody>
      </p:sp>
      <p:cxnSp>
        <p:nvCxnSpPr>
          <p:cNvPr id="5" name="直線矢印コネクタ 4">
            <a:extLst>
              <a:ext uri="{FF2B5EF4-FFF2-40B4-BE49-F238E27FC236}">
                <a16:creationId xmlns:a16="http://schemas.microsoft.com/office/drawing/2014/main" id="{84114EE8-8612-88D6-C092-9A6F0EB21516}"/>
              </a:ext>
            </a:extLst>
          </p:cNvPr>
          <p:cNvCxnSpPr>
            <a:cxnSpLocks/>
          </p:cNvCxnSpPr>
          <p:nvPr userDrawn="1"/>
        </p:nvCxnSpPr>
        <p:spPr>
          <a:xfrm>
            <a:off x="593651" y="771178"/>
            <a:ext cx="7493542"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53520619-1CE0-0CB7-9C8D-8BAD4C1913E1}"/>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209335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17354EF-81C4-61FE-6430-5FA8753B6914}"/>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５．その他（該当する箇所のみ記入）</a:t>
            </a:r>
          </a:p>
        </p:txBody>
      </p:sp>
      <p:cxnSp>
        <p:nvCxnSpPr>
          <p:cNvPr id="5" name="直線矢印コネクタ 4">
            <a:extLst>
              <a:ext uri="{FF2B5EF4-FFF2-40B4-BE49-F238E27FC236}">
                <a16:creationId xmlns:a16="http://schemas.microsoft.com/office/drawing/2014/main" id="{84114EE8-8612-88D6-C092-9A6F0EB21516}"/>
              </a:ext>
            </a:extLst>
          </p:cNvPr>
          <p:cNvCxnSpPr>
            <a:cxnSpLocks/>
          </p:cNvCxnSpPr>
          <p:nvPr userDrawn="1"/>
        </p:nvCxnSpPr>
        <p:spPr>
          <a:xfrm>
            <a:off x="593651" y="771178"/>
            <a:ext cx="7493542"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53520619-1CE0-0CB7-9C8D-8BAD4C1913E1}"/>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6442418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7147208"/>
      </p:ext>
    </p:extLst>
  </p:cSld>
  <p:clrMap bg1="lt1" tx1="dk1" bg2="lt2" tx2="dk2" accent1="accent1" accent2="accent2" accent3="accent3" accent4="accent4" accent5="accent5" accent6="accent6" hlink="hlink" folHlink="folHlink"/>
  <p:sldLayoutIdLst>
    <p:sldLayoutId id="2147483745" r:id="rId1"/>
    <p:sldLayoutId id="2147483739" r:id="rId2"/>
    <p:sldLayoutId id="2147483744" r:id="rId3"/>
    <p:sldLayoutId id="2147483748" r:id="rId4"/>
    <p:sldLayoutId id="2147483746" r:id="rId5"/>
    <p:sldLayoutId id="2147483747" r:id="rId6"/>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83525" y="4406640"/>
            <a:ext cx="7772400" cy="544513"/>
          </a:xfrm>
          <a:prstGeom prst="rect">
            <a:avLst/>
          </a:prstGeom>
        </p:spPr>
        <p:txBody>
          <a:bodyPr>
            <a:normAutofit/>
          </a:bodyPr>
          <a:lstStyle/>
          <a:p>
            <a:pPr algn="ctr"/>
            <a:r>
              <a:rPr kumimoji="1" lang="en-US" altLang="ja-JP" sz="2800" b="1">
                <a:latin typeface="Meiryo UI" panose="020B0604030504040204" pitchFamily="50" charset="-128"/>
                <a:ea typeface="Meiryo UI" panose="020B0604030504040204" pitchFamily="50" charset="-128"/>
              </a:rPr>
              <a:t>【</a:t>
            </a:r>
            <a:r>
              <a:rPr lang="ja-JP" altLang="en-US" sz="2800" b="1">
                <a:latin typeface="Meiryo UI" panose="020B0604030504040204" pitchFamily="50" charset="-128"/>
                <a:ea typeface="Meiryo UI" panose="020B0604030504040204" pitchFamily="50" charset="-128"/>
              </a:rPr>
              <a:t>事業者名</a:t>
            </a:r>
            <a:r>
              <a:rPr kumimoji="1" lang="en-US" altLang="ja-JP" sz="2800" b="1">
                <a:latin typeface="Meiryo UI" panose="020B0604030504040204" pitchFamily="50" charset="-128"/>
                <a:ea typeface="Meiryo UI" panose="020B0604030504040204" pitchFamily="50" charset="-128"/>
              </a:rPr>
              <a:t>】</a:t>
            </a:r>
            <a:endParaRPr kumimoji="1" lang="ja-JP" altLang="en-US" sz="2800" b="1">
              <a:latin typeface="Meiryo UI" panose="020B0604030504040204" pitchFamily="50" charset="-128"/>
              <a:ea typeface="Meiryo UI" panose="020B0604030504040204" pitchFamily="50" charset="-128"/>
            </a:endParaRPr>
          </a:p>
        </p:txBody>
      </p:sp>
      <p:sp>
        <p:nvSpPr>
          <p:cNvPr id="5" name="AutoShape 4" descr="福岡市実証実験フルサポート事業"/>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タイトル 1"/>
          <p:cNvSpPr txBox="1">
            <a:spLocks/>
          </p:cNvSpPr>
          <p:nvPr/>
        </p:nvSpPr>
        <p:spPr>
          <a:xfrm>
            <a:off x="838200" y="3230588"/>
            <a:ext cx="7772400" cy="70162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3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rPr>
              <a:t>【</a:t>
            </a:r>
            <a:r>
              <a:rPr kumimoji="1" lang="ja-JP" altLang="en-US" sz="3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rPr>
              <a:t>提案事業名（プロジェクト名）</a:t>
            </a:r>
            <a:r>
              <a:rPr kumimoji="1" lang="en-US" altLang="ja-JP" sz="3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rPr>
              <a:t>】</a:t>
            </a:r>
          </a:p>
        </p:txBody>
      </p:sp>
      <p:sp>
        <p:nvSpPr>
          <p:cNvPr id="13" name="テキスト ボックス 12"/>
          <p:cNvSpPr txBox="1"/>
          <p:nvPr/>
        </p:nvSpPr>
        <p:spPr>
          <a:xfrm>
            <a:off x="6516216" y="157544"/>
            <a:ext cx="2412770" cy="276999"/>
          </a:xfrm>
          <a:prstGeom prst="rect">
            <a:avLst/>
          </a:prstGeom>
          <a:solidFill>
            <a:schemeClr val="bg1"/>
          </a:solidFill>
          <a:ln w="6350">
            <a:solidFill>
              <a:schemeClr val="tx1"/>
            </a:solidFill>
            <a:prstDash val="solid"/>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企画提案書様式</a:t>
            </a:r>
            <a:endParaRPr lang="en-US" altLang="ja-JP" sz="1200">
              <a:latin typeface="Meiryo UI" panose="020B0604030504040204" pitchFamily="50" charset="-128"/>
              <a:ea typeface="Meiryo UI" panose="020B0604030504040204" pitchFamily="50" charset="-128"/>
            </a:endParaRPr>
          </a:p>
        </p:txBody>
      </p:sp>
      <p:sp>
        <p:nvSpPr>
          <p:cNvPr id="4" name="タイトル 1">
            <a:extLst>
              <a:ext uri="{FF2B5EF4-FFF2-40B4-BE49-F238E27FC236}">
                <a16:creationId xmlns:a16="http://schemas.microsoft.com/office/drawing/2014/main" id="{8E2843EE-A774-210F-428E-9ED8D901331D}"/>
              </a:ext>
            </a:extLst>
          </p:cNvPr>
          <p:cNvSpPr txBox="1">
            <a:spLocks/>
          </p:cNvSpPr>
          <p:nvPr/>
        </p:nvSpPr>
        <p:spPr>
          <a:xfrm>
            <a:off x="760862" y="2072969"/>
            <a:ext cx="7772400" cy="70162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defRPr/>
            </a:pPr>
            <a:r>
              <a:rPr lang="en-US" altLang="ja-JP" sz="4400" b="1" dirty="0">
                <a:solidFill>
                  <a:prstClr val="black"/>
                </a:solidFill>
                <a:latin typeface="Meiryo UI" panose="020B0604030504040204" pitchFamily="50" charset="-128"/>
                <a:ea typeface="Meiryo UI" panose="020B0604030504040204" pitchFamily="50" charset="-128"/>
              </a:rPr>
              <a:t>HOIP -2025-</a:t>
            </a:r>
            <a:r>
              <a:rPr lang="ja-JP" altLang="en-US" sz="4400" b="1" dirty="0">
                <a:solidFill>
                  <a:prstClr val="black"/>
                </a:solidFill>
                <a:latin typeface="Meiryo UI" panose="020B0604030504040204" pitchFamily="50" charset="-128"/>
                <a:ea typeface="Meiryo UI" panose="020B0604030504040204" pitchFamily="50" charset="-128"/>
              </a:rPr>
              <a:t>　</a:t>
            </a:r>
            <a:r>
              <a:rPr lang="en-US" altLang="ja-JP" sz="4400" b="1" dirty="0">
                <a:latin typeface="Meiryo UI" panose="020B0604030504040204" pitchFamily="50" charset="-128"/>
                <a:ea typeface="Meiryo UI" panose="020B0604030504040204" pitchFamily="50" charset="-128"/>
              </a:rPr>
              <a:t>【</a:t>
            </a:r>
            <a:r>
              <a:rPr lang="ja-JP" altLang="en-US" sz="4400" b="1" dirty="0">
                <a:latin typeface="Meiryo UI" panose="020B0604030504040204" pitchFamily="50" charset="-128"/>
                <a:ea typeface="Meiryo UI" panose="020B0604030504040204" pitchFamily="50" charset="-128"/>
              </a:rPr>
              <a:t>指定提案枠</a:t>
            </a:r>
            <a:r>
              <a:rPr lang="en-US" altLang="ja-JP" sz="4400" b="1" dirty="0">
                <a:latin typeface="Meiryo UI" panose="020B0604030504040204" pitchFamily="50" charset="-128"/>
                <a:ea typeface="Meiryo UI" panose="020B0604030504040204" pitchFamily="50" charset="-128"/>
              </a:rPr>
              <a:t>】</a:t>
            </a:r>
            <a:endParaRPr lang="ja-JP" altLang="en-US" sz="4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6469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2">
            <a:extLst>
              <a:ext uri="{FF2B5EF4-FFF2-40B4-BE49-F238E27FC236}">
                <a16:creationId xmlns:a16="http://schemas.microsoft.com/office/drawing/2014/main" id="{F778F440-C664-8E22-BF19-6F84BD6E5596}"/>
              </a:ext>
            </a:extLst>
          </p:cNvPr>
          <p:cNvSpPr txBox="1">
            <a:spLocks/>
          </p:cNvSpPr>
          <p:nvPr/>
        </p:nvSpPr>
        <p:spPr bwMode="auto">
          <a:xfrm>
            <a:off x="47088" y="1101874"/>
            <a:ext cx="8999808" cy="26500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（４）事業化・実装に向け、本実証実験で達成すべき</a:t>
            </a:r>
            <a:r>
              <a:rPr lang="en-US" altLang="ja-JP" sz="1800">
                <a:latin typeface="Meiryo UI" panose="020B0604030504040204" pitchFamily="50" charset="-128"/>
                <a:ea typeface="Meiryo UI" panose="020B0604030504040204" pitchFamily="50" charset="-128"/>
              </a:rPr>
              <a:t>KPI</a:t>
            </a:r>
          </a:p>
          <a:p>
            <a:pPr marL="0" indent="0" defTabSz="914400" eaLnBrk="1" hangingPunct="1">
              <a:lnSpc>
                <a:spcPct val="100000"/>
              </a:lnSpc>
              <a:spcBef>
                <a:spcPts val="600"/>
              </a:spcBef>
              <a:buNone/>
            </a:pPr>
            <a:endParaRPr lang="ja-JP" altLang="en-US" sz="1400">
              <a:solidFill>
                <a:schemeClr val="bg1">
                  <a:lumMod val="50000"/>
                </a:schemeClr>
              </a:solidFill>
              <a:latin typeface="Meiryo UI" panose="020B0604030504040204" pitchFamily="50" charset="-128"/>
              <a:ea typeface="Meiryo UI" panose="020B0604030504040204" pitchFamily="50" charset="-128"/>
            </a:endParaRPr>
          </a:p>
        </p:txBody>
      </p:sp>
      <p:sp>
        <p:nvSpPr>
          <p:cNvPr id="10" name="コンテンツ プレースホルダー 2">
            <a:extLst>
              <a:ext uri="{FF2B5EF4-FFF2-40B4-BE49-F238E27FC236}">
                <a16:creationId xmlns:a16="http://schemas.microsoft.com/office/drawing/2014/main" id="{2FF31636-EC98-B8CC-2820-FECB1C957E91}"/>
              </a:ext>
            </a:extLst>
          </p:cNvPr>
          <p:cNvSpPr txBox="1">
            <a:spLocks/>
          </p:cNvSpPr>
          <p:nvPr/>
        </p:nvSpPr>
        <p:spPr bwMode="auto">
          <a:xfrm>
            <a:off x="52951" y="3819678"/>
            <a:ext cx="8999808" cy="291090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panose="020B0604030504040204" pitchFamily="50" charset="-128"/>
                <a:ea typeface="Meiryo UI" panose="020B0604030504040204" pitchFamily="50" charset="-128"/>
              </a:rPr>
              <a:t>（５）実証内容の法適合性について</a:t>
            </a:r>
            <a:endParaRPr lang="en-US" altLang="ja-JP" sz="1800" dirty="0">
              <a:latin typeface="Meiryo UI" panose="020B0604030504040204" pitchFamily="50" charset="-128"/>
              <a:ea typeface="Meiryo UI" panose="020B0604030504040204" pitchFamily="50" charset="-128"/>
            </a:endParaRPr>
          </a:p>
          <a:p>
            <a:pPr marL="0" indent="0" defTabSz="914400" eaLnBrk="1" hangingPunct="1">
              <a:lnSpc>
                <a:spcPct val="100000"/>
              </a:lnSpc>
              <a:spcBef>
                <a:spcPts val="600"/>
              </a:spcBef>
              <a:buNone/>
            </a:pPr>
            <a:r>
              <a:rPr lang="ja-JP" altLang="en-US" sz="1400" dirty="0">
                <a:solidFill>
                  <a:schemeClr val="bg1">
                    <a:lumMod val="50000"/>
                  </a:schemeClr>
                </a:solidFill>
                <a:latin typeface="Meiryo UI" panose="020B0604030504040204" pitchFamily="50" charset="-128"/>
                <a:ea typeface="Meiryo UI" panose="020B0604030504040204" pitchFamily="50" charset="-128"/>
              </a:rPr>
              <a:t>（必要な場合ご記載ください。）</a:t>
            </a:r>
          </a:p>
        </p:txBody>
      </p:sp>
    </p:spTree>
    <p:extLst>
      <p:ext uri="{BB962C8B-B14F-4D97-AF65-F5344CB8AC3E}">
        <p14:creationId xmlns:p14="http://schemas.microsoft.com/office/powerpoint/2010/main" val="196434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9539A023-EE87-3717-227D-100C562CFE97}"/>
              </a:ext>
            </a:extLst>
          </p:cNvPr>
          <p:cNvGrpSpPr/>
          <p:nvPr/>
        </p:nvGrpSpPr>
        <p:grpSpPr>
          <a:xfrm>
            <a:off x="452746" y="2474526"/>
            <a:ext cx="8118378" cy="3648653"/>
            <a:chOff x="490475" y="1300405"/>
            <a:chExt cx="8794910" cy="3952707"/>
          </a:xfrm>
        </p:grpSpPr>
        <p:cxnSp>
          <p:nvCxnSpPr>
            <p:cNvPr id="9" name="直線コネクタ 8">
              <a:extLst>
                <a:ext uri="{FF2B5EF4-FFF2-40B4-BE49-F238E27FC236}">
                  <a16:creationId xmlns:a16="http://schemas.microsoft.com/office/drawing/2014/main" id="{17CFF039-AD96-9DD3-7B59-1754782A5617}"/>
                </a:ext>
              </a:extLst>
            </p:cNvPr>
            <p:cNvCxnSpPr>
              <a:cxnSpLocks/>
              <a:stCxn id="24" idx="2"/>
              <a:endCxn id="18" idx="0"/>
            </p:cNvCxnSpPr>
            <p:nvPr/>
          </p:nvCxnSpPr>
          <p:spPr>
            <a:xfrm flipH="1">
              <a:off x="4887930" y="2313452"/>
              <a:ext cx="1" cy="1926614"/>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BE33167-8E6A-C800-D4F4-25A8131014B5}"/>
                </a:ext>
              </a:extLst>
            </p:cNvPr>
            <p:cNvGrpSpPr/>
            <p:nvPr/>
          </p:nvGrpSpPr>
          <p:grpSpPr>
            <a:xfrm>
              <a:off x="2709930" y="1300405"/>
              <a:ext cx="4356000" cy="1013047"/>
              <a:chOff x="416999" y="1484313"/>
              <a:chExt cx="4356000" cy="1013047"/>
            </a:xfrm>
          </p:grpSpPr>
          <p:sp>
            <p:nvSpPr>
              <p:cNvPr id="24" name="Rectangle 7">
                <a:extLst>
                  <a:ext uri="{FF2B5EF4-FFF2-40B4-BE49-F238E27FC236}">
                    <a16:creationId xmlns:a16="http://schemas.microsoft.com/office/drawing/2014/main" id="{3F4041F4-A7B0-983F-3B6D-614AC5FC2176}"/>
                  </a:ext>
                </a:extLst>
              </p:cNvPr>
              <p:cNvSpPr>
                <a:spLocks noChangeArrowheads="1"/>
              </p:cNvSpPr>
              <p:nvPr/>
            </p:nvSpPr>
            <p:spPr bwMode="gray">
              <a:xfrm>
                <a:off x="416999" y="1844313"/>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氏名（代表取締役</a:t>
                </a:r>
                <a:r>
                  <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執行役員）</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最終責任者</a:t>
                </a:r>
                <a:endParaRPr lang="en-US" altLang="ja-JP" sz="1015">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25" name="Text Box 8">
                <a:extLst>
                  <a:ext uri="{FF2B5EF4-FFF2-40B4-BE49-F238E27FC236}">
                    <a16:creationId xmlns:a16="http://schemas.microsoft.com/office/drawing/2014/main" id="{7596B2A8-1247-FADB-AB52-FA72C169FBD0}"/>
                  </a:ext>
                </a:extLst>
              </p:cNvPr>
              <p:cNvSpPr txBox="1">
                <a:spLocks noChangeArrowheads="1"/>
              </p:cNvSpPr>
              <p:nvPr/>
            </p:nvSpPr>
            <p:spPr bwMode="gray">
              <a:xfrm>
                <a:off x="416999" y="1484313"/>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p>
                <a:pPr algn="ctr">
                  <a:lnSpc>
                    <a:spcPct val="95000"/>
                  </a:lnSpc>
                </a:pPr>
                <a:r>
                  <a:rPr lang="ja-JP" altLang="en-US" sz="1292" b="1">
                    <a:solidFill>
                      <a:schemeClr val="bg1"/>
                    </a:solidFill>
                    <a:latin typeface="Meiryo UI" panose="020B0604030504040204" pitchFamily="50" charset="-128"/>
                    <a:ea typeface="Meiryo UI" panose="020B0604030504040204" pitchFamily="50" charset="-128"/>
                    <a:cs typeface="Arial" panose="020B0604020202020204" pitchFamily="34" charset="0"/>
                  </a:rPr>
                  <a:t>最終責任者</a:t>
                </a:r>
              </a:p>
            </p:txBody>
          </p:sp>
        </p:grpSp>
        <p:grpSp>
          <p:nvGrpSpPr>
            <p:cNvPr id="11" name="グループ化 10">
              <a:extLst>
                <a:ext uri="{FF2B5EF4-FFF2-40B4-BE49-F238E27FC236}">
                  <a16:creationId xmlns:a16="http://schemas.microsoft.com/office/drawing/2014/main" id="{B4A73E33-1BA9-E8CC-D2CF-610FB4BB5D86}"/>
                </a:ext>
              </a:extLst>
            </p:cNvPr>
            <p:cNvGrpSpPr/>
            <p:nvPr/>
          </p:nvGrpSpPr>
          <p:grpSpPr>
            <a:xfrm>
              <a:off x="2709930" y="2607824"/>
              <a:ext cx="4356000" cy="1013047"/>
              <a:chOff x="416999" y="2811821"/>
              <a:chExt cx="4356000" cy="1013047"/>
            </a:xfrm>
          </p:grpSpPr>
          <p:sp>
            <p:nvSpPr>
              <p:cNvPr id="22" name="Rectangle 7">
                <a:extLst>
                  <a:ext uri="{FF2B5EF4-FFF2-40B4-BE49-F238E27FC236}">
                    <a16:creationId xmlns:a16="http://schemas.microsoft.com/office/drawing/2014/main" id="{E7E3FA45-25B1-1E0A-A3C7-8F662A206F27}"/>
                  </a:ext>
                </a:extLst>
              </p:cNvPr>
              <p:cNvSpPr>
                <a:spLocks noChangeArrowheads="1"/>
              </p:cNvSpPr>
              <p:nvPr/>
            </p:nvSpPr>
            <p:spPr bwMode="gray">
              <a:xfrm>
                <a:off x="416999" y="3171821"/>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業務全般の進捗・品質管理に関する現場責任者</a:t>
                </a:r>
                <a:endParaRPr lang="en-US" altLang="ja-JP" sz="1015">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23" name="Text Box 8">
                <a:extLst>
                  <a:ext uri="{FF2B5EF4-FFF2-40B4-BE49-F238E27FC236}">
                    <a16:creationId xmlns:a16="http://schemas.microsoft.com/office/drawing/2014/main" id="{11248A03-A8B7-39A5-7EDC-D219BF1C95E3}"/>
                  </a:ext>
                </a:extLst>
              </p:cNvPr>
              <p:cNvSpPr txBox="1">
                <a:spLocks noChangeArrowheads="1"/>
              </p:cNvSpPr>
              <p:nvPr/>
            </p:nvSpPr>
            <p:spPr bwMode="gray">
              <a:xfrm>
                <a:off x="416999" y="2811821"/>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プロジェクトマネージャー（事業責任者）</a:t>
                </a:r>
              </a:p>
            </p:txBody>
          </p:sp>
        </p:grpSp>
        <p:grpSp>
          <p:nvGrpSpPr>
            <p:cNvPr id="12" name="グループ化 11">
              <a:extLst>
                <a:ext uri="{FF2B5EF4-FFF2-40B4-BE49-F238E27FC236}">
                  <a16:creationId xmlns:a16="http://schemas.microsoft.com/office/drawing/2014/main" id="{0C1A0B29-6919-3FBF-6203-451E4338380D}"/>
                </a:ext>
              </a:extLst>
            </p:cNvPr>
            <p:cNvGrpSpPr/>
            <p:nvPr/>
          </p:nvGrpSpPr>
          <p:grpSpPr>
            <a:xfrm>
              <a:off x="490475" y="4240065"/>
              <a:ext cx="2615933" cy="1013047"/>
              <a:chOff x="416999" y="4616408"/>
              <a:chExt cx="4356000" cy="1013047"/>
            </a:xfrm>
          </p:grpSpPr>
          <p:sp>
            <p:nvSpPr>
              <p:cNvPr id="20" name="Text Box 8">
                <a:extLst>
                  <a:ext uri="{FF2B5EF4-FFF2-40B4-BE49-F238E27FC236}">
                    <a16:creationId xmlns:a16="http://schemas.microsoft.com/office/drawing/2014/main" id="{FABB7F83-4CE5-CD64-E0AD-2C6B1A255858}"/>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計画班</a:t>
                </a:r>
              </a:p>
            </p:txBody>
          </p:sp>
          <p:sp>
            <p:nvSpPr>
              <p:cNvPr id="21" name="Rectangle 7">
                <a:extLst>
                  <a:ext uri="{FF2B5EF4-FFF2-40B4-BE49-F238E27FC236}">
                    <a16:creationId xmlns:a16="http://schemas.microsoft.com/office/drawing/2014/main" id="{A8FC9758-7D82-F04F-C746-943E8B94C1B1}"/>
                  </a:ext>
                </a:extLst>
              </p:cNvPr>
              <p:cNvSpPr>
                <a:spLocks noChangeArrowheads="1"/>
              </p:cNvSpPr>
              <p:nvPr/>
            </p:nvSpPr>
            <p:spPr bwMode="gray">
              <a:xfrm>
                <a:off x="416999" y="4976408"/>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13" name="グループ化 12">
              <a:extLst>
                <a:ext uri="{FF2B5EF4-FFF2-40B4-BE49-F238E27FC236}">
                  <a16:creationId xmlns:a16="http://schemas.microsoft.com/office/drawing/2014/main" id="{0CDC1BFA-B9EA-CF2E-C5AC-51D8287AB136}"/>
                </a:ext>
              </a:extLst>
            </p:cNvPr>
            <p:cNvGrpSpPr/>
            <p:nvPr/>
          </p:nvGrpSpPr>
          <p:grpSpPr>
            <a:xfrm>
              <a:off x="3579963" y="4240065"/>
              <a:ext cx="2615933" cy="1013047"/>
              <a:chOff x="416999" y="4616408"/>
              <a:chExt cx="4356000" cy="1013047"/>
            </a:xfrm>
          </p:grpSpPr>
          <p:sp>
            <p:nvSpPr>
              <p:cNvPr id="18" name="Text Box 8">
                <a:extLst>
                  <a:ext uri="{FF2B5EF4-FFF2-40B4-BE49-F238E27FC236}">
                    <a16:creationId xmlns:a16="http://schemas.microsoft.com/office/drawing/2014/main" id="{5B482E8C-5E0A-D228-90DD-A0B3C79749D1}"/>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作業班</a:t>
                </a:r>
              </a:p>
            </p:txBody>
          </p:sp>
          <p:sp>
            <p:nvSpPr>
              <p:cNvPr id="19" name="Rectangle 7">
                <a:extLst>
                  <a:ext uri="{FF2B5EF4-FFF2-40B4-BE49-F238E27FC236}">
                    <a16:creationId xmlns:a16="http://schemas.microsoft.com/office/drawing/2014/main" id="{66720E4E-43FA-A82F-5E51-F6C26AA07EB1}"/>
                  </a:ext>
                </a:extLst>
              </p:cNvPr>
              <p:cNvSpPr>
                <a:spLocks noChangeArrowheads="1"/>
              </p:cNvSpPr>
              <p:nvPr/>
            </p:nvSpPr>
            <p:spPr bwMode="gray">
              <a:xfrm>
                <a:off x="416999" y="4976408"/>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14" name="グループ化 13">
              <a:extLst>
                <a:ext uri="{FF2B5EF4-FFF2-40B4-BE49-F238E27FC236}">
                  <a16:creationId xmlns:a16="http://schemas.microsoft.com/office/drawing/2014/main" id="{0455E4A4-2277-E573-922B-0D3A264CC053}"/>
                </a:ext>
              </a:extLst>
            </p:cNvPr>
            <p:cNvGrpSpPr/>
            <p:nvPr/>
          </p:nvGrpSpPr>
          <p:grpSpPr>
            <a:xfrm>
              <a:off x="6669452" y="4240065"/>
              <a:ext cx="2615933" cy="1013047"/>
              <a:chOff x="416999" y="4616408"/>
              <a:chExt cx="4356000" cy="1013047"/>
            </a:xfrm>
          </p:grpSpPr>
          <p:sp>
            <p:nvSpPr>
              <p:cNvPr id="16" name="Text Box 8">
                <a:extLst>
                  <a:ext uri="{FF2B5EF4-FFF2-40B4-BE49-F238E27FC236}">
                    <a16:creationId xmlns:a16="http://schemas.microsoft.com/office/drawing/2014/main" id="{BFC868FD-A52C-59BB-B335-440398FD3CAB}"/>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分析班</a:t>
                </a:r>
              </a:p>
            </p:txBody>
          </p:sp>
          <p:sp>
            <p:nvSpPr>
              <p:cNvPr id="17" name="Rectangle 7">
                <a:extLst>
                  <a:ext uri="{FF2B5EF4-FFF2-40B4-BE49-F238E27FC236}">
                    <a16:creationId xmlns:a16="http://schemas.microsoft.com/office/drawing/2014/main" id="{A17B7097-C950-A9E4-6C4B-DED5C89E25E7}"/>
                  </a:ext>
                </a:extLst>
              </p:cNvPr>
              <p:cNvSpPr>
                <a:spLocks noChangeArrowheads="1"/>
              </p:cNvSpPr>
              <p:nvPr/>
            </p:nvSpPr>
            <p:spPr bwMode="gray">
              <a:xfrm>
                <a:off x="416999" y="4976408"/>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cxnSp>
          <p:nvCxnSpPr>
            <p:cNvPr id="15" name="コネクタ: カギ線 14">
              <a:extLst>
                <a:ext uri="{FF2B5EF4-FFF2-40B4-BE49-F238E27FC236}">
                  <a16:creationId xmlns:a16="http://schemas.microsoft.com/office/drawing/2014/main" id="{100FE31D-A922-723C-D327-D7335982DC51}"/>
                </a:ext>
              </a:extLst>
            </p:cNvPr>
            <p:cNvCxnSpPr>
              <a:cxnSpLocks/>
              <a:stCxn id="20" idx="0"/>
              <a:endCxn id="16" idx="0"/>
            </p:cNvCxnSpPr>
            <p:nvPr/>
          </p:nvCxnSpPr>
          <p:spPr>
            <a:xfrm rot="5400000" flipH="1" flipV="1">
              <a:off x="4887930" y="1150577"/>
              <a:ext cx="12700" cy="6178977"/>
            </a:xfrm>
            <a:prstGeom prst="bentConnector3">
              <a:avLst>
                <a:gd name="adj1" fmla="val 180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6" name="コンテンツ プレースホルダー 2">
            <a:extLst>
              <a:ext uri="{FF2B5EF4-FFF2-40B4-BE49-F238E27FC236}">
                <a16:creationId xmlns:a16="http://schemas.microsoft.com/office/drawing/2014/main" id="{95324B21-2442-A8CF-2513-4B3486B40C33}"/>
              </a:ext>
            </a:extLst>
          </p:cNvPr>
          <p:cNvSpPr txBox="1">
            <a:spLocks/>
          </p:cNvSpPr>
          <p:nvPr/>
        </p:nvSpPr>
        <p:spPr bwMode="auto">
          <a:xfrm>
            <a:off x="47088" y="1101874"/>
            <a:ext cx="8999808" cy="560622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（１）実施体制</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実証実験の準備、実施に関する実施体制を記載ください。</a:t>
            </a:r>
          </a:p>
          <a:p>
            <a:pPr marL="0" indent="0" defTabSz="914400" eaLnBrk="1" hangingPunct="1">
              <a:lnSpc>
                <a:spcPct val="100000"/>
              </a:lnSpc>
              <a:spcBef>
                <a:spcPts val="600"/>
              </a:spcBef>
              <a:buNone/>
            </a:pPr>
            <a:endParaRPr lang="en-US" altLang="ja-JP" sz="1800">
              <a:solidFill>
                <a:schemeClr val="bg1">
                  <a:lumMod val="50000"/>
                </a:schemeClr>
              </a:solidFill>
              <a:latin typeface="Meiryo UI"/>
              <a:ea typeface="Meiryo UI"/>
            </a:endParaRPr>
          </a:p>
          <a:p>
            <a:pPr marL="0" indent="0" defTabSz="457200">
              <a:buNone/>
              <a:defRPr/>
            </a:pP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a:p>
            <a:pPr marL="0" indent="0" defTabSz="457200">
              <a:buNone/>
              <a:defRPr/>
            </a:pPr>
            <a:r>
              <a:rPr lang="en-US" altLang="ja-JP" sz="1400">
                <a:solidFill>
                  <a:schemeClr val="bg1">
                    <a:lumMod val="50000"/>
                  </a:schemeClr>
                </a:solidFill>
                <a:latin typeface="メイリオ" panose="020B0604030504040204" pitchFamily="50" charset="-128"/>
                <a:ea typeface="メイリオ" panose="020B0604030504040204" pitchFamily="50" charset="-128"/>
              </a:rPr>
              <a:t>		</a:t>
            </a:r>
            <a:r>
              <a:rPr lang="ja-JP" altLang="en-US" sz="1400">
                <a:solidFill>
                  <a:schemeClr val="bg1">
                    <a:lumMod val="50000"/>
                  </a:schemeClr>
                </a:solidFill>
                <a:latin typeface="メイリオ" panose="020B0604030504040204" pitchFamily="50" charset="-128"/>
                <a:ea typeface="メイリオ" panose="020B0604030504040204" pitchFamily="50" charset="-128"/>
              </a:rPr>
              <a:t>（例）</a:t>
            </a: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55262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コンテンツ プレースホルダー 2">
            <a:extLst>
              <a:ext uri="{FF2B5EF4-FFF2-40B4-BE49-F238E27FC236}">
                <a16:creationId xmlns:a16="http://schemas.microsoft.com/office/drawing/2014/main" id="{0933D4B5-DDB3-12C6-9E75-1DB58CC129A2}"/>
              </a:ext>
            </a:extLst>
          </p:cNvPr>
          <p:cNvSpPr txBox="1">
            <a:spLocks/>
          </p:cNvSpPr>
          <p:nvPr/>
        </p:nvSpPr>
        <p:spPr bwMode="auto">
          <a:xfrm>
            <a:off x="47088" y="1101874"/>
            <a:ext cx="8999808" cy="254009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（１）実施スケジュール</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実証実験の遂行にあたり、実施項目とスケジュールをご記載ください。</a:t>
            </a:r>
            <a:endParaRPr lang="en-US" altLang="ja-JP" sz="1400">
              <a:solidFill>
                <a:srgbClr val="FF0000"/>
              </a:solidFill>
              <a:latin typeface="Meiryo UI"/>
              <a:ea typeface="Meiryo UI"/>
            </a:endParaRPr>
          </a:p>
          <a:p>
            <a:pPr marL="0" indent="0" defTabSz="457200">
              <a:buNone/>
              <a:defRPr/>
            </a:pPr>
            <a:r>
              <a:rPr lang="en-US" altLang="ja-JP" sz="1400">
                <a:solidFill>
                  <a:schemeClr val="bg1">
                    <a:lumMod val="50000"/>
                  </a:schemeClr>
                </a:solidFill>
                <a:latin typeface="メイリオ" panose="020B0604030504040204" pitchFamily="50" charset="-128"/>
                <a:ea typeface="メイリオ" panose="020B0604030504040204" pitchFamily="50" charset="-128"/>
              </a:rPr>
              <a:t>	</a:t>
            </a:r>
            <a:r>
              <a:rPr lang="ja-JP" altLang="en-US" sz="1400">
                <a:solidFill>
                  <a:schemeClr val="bg1">
                    <a:lumMod val="50000"/>
                  </a:schemeClr>
                </a:solidFill>
                <a:latin typeface="メイリオ" panose="020B0604030504040204" pitchFamily="50" charset="-128"/>
                <a:ea typeface="メイリオ" panose="020B0604030504040204" pitchFamily="50" charset="-128"/>
              </a:rPr>
              <a:t>（例）</a:t>
            </a: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p:txBody>
      </p:sp>
      <p:graphicFrame>
        <p:nvGraphicFramePr>
          <p:cNvPr id="7" name="表 5">
            <a:extLst>
              <a:ext uri="{FF2B5EF4-FFF2-40B4-BE49-F238E27FC236}">
                <a16:creationId xmlns:a16="http://schemas.microsoft.com/office/drawing/2014/main" id="{F101C1F7-FBED-E697-FC64-3DF5C0C4CBA1}"/>
              </a:ext>
            </a:extLst>
          </p:cNvPr>
          <p:cNvGraphicFramePr>
            <a:graphicFrameLocks noGrp="1"/>
          </p:cNvGraphicFramePr>
          <p:nvPr>
            <p:extLst>
              <p:ext uri="{D42A27DB-BD31-4B8C-83A1-F6EECF244321}">
                <p14:modId xmlns:p14="http://schemas.microsoft.com/office/powerpoint/2010/main" val="360035822"/>
              </p:ext>
            </p:extLst>
          </p:nvPr>
        </p:nvGraphicFramePr>
        <p:xfrm>
          <a:off x="1416553" y="1846978"/>
          <a:ext cx="7321049" cy="1683474"/>
        </p:xfrm>
        <a:graphic>
          <a:graphicData uri="http://schemas.openxmlformats.org/drawingml/2006/table">
            <a:tbl>
              <a:tblPr firstRow="1" bandRow="1">
                <a:tableStyleId>{073A0DAA-6AF3-43AB-8588-CEC1D06C72B9}</a:tableStyleId>
              </a:tblPr>
              <a:tblGrid>
                <a:gridCol w="2060123">
                  <a:extLst>
                    <a:ext uri="{9D8B030D-6E8A-4147-A177-3AD203B41FA5}">
                      <a16:colId xmlns:a16="http://schemas.microsoft.com/office/drawing/2014/main" val="831216612"/>
                    </a:ext>
                  </a:extLst>
                </a:gridCol>
                <a:gridCol w="1081578">
                  <a:extLst>
                    <a:ext uri="{9D8B030D-6E8A-4147-A177-3AD203B41FA5}">
                      <a16:colId xmlns:a16="http://schemas.microsoft.com/office/drawing/2014/main" val="3319093358"/>
                    </a:ext>
                  </a:extLst>
                </a:gridCol>
                <a:gridCol w="1044837">
                  <a:extLst>
                    <a:ext uri="{9D8B030D-6E8A-4147-A177-3AD203B41FA5}">
                      <a16:colId xmlns:a16="http://schemas.microsoft.com/office/drawing/2014/main" val="2468418925"/>
                    </a:ext>
                  </a:extLst>
                </a:gridCol>
                <a:gridCol w="1044837">
                  <a:extLst>
                    <a:ext uri="{9D8B030D-6E8A-4147-A177-3AD203B41FA5}">
                      <a16:colId xmlns:a16="http://schemas.microsoft.com/office/drawing/2014/main" val="1540867494"/>
                    </a:ext>
                  </a:extLst>
                </a:gridCol>
                <a:gridCol w="1044837">
                  <a:extLst>
                    <a:ext uri="{9D8B030D-6E8A-4147-A177-3AD203B41FA5}">
                      <a16:colId xmlns:a16="http://schemas.microsoft.com/office/drawing/2014/main" val="3533572968"/>
                    </a:ext>
                  </a:extLst>
                </a:gridCol>
                <a:gridCol w="1044837">
                  <a:extLst>
                    <a:ext uri="{9D8B030D-6E8A-4147-A177-3AD203B41FA5}">
                      <a16:colId xmlns:a16="http://schemas.microsoft.com/office/drawing/2014/main" val="3431991985"/>
                    </a:ext>
                  </a:extLst>
                </a:gridCol>
              </a:tblGrid>
              <a:tr h="457602">
                <a:tc>
                  <a:txBody>
                    <a:bodyPr/>
                    <a:lstStyle/>
                    <a:p>
                      <a:pPr algn="ctr"/>
                      <a:r>
                        <a:rPr kumimoji="1" lang="ja-JP" altLang="en-US" sz="1200">
                          <a:latin typeface="Meiryo UI" panose="020B0604030504040204" pitchFamily="50" charset="-128"/>
                          <a:ea typeface="Meiryo UI" panose="020B0604030504040204" pitchFamily="50" charset="-128"/>
                        </a:rPr>
                        <a:t>プロジェクトの準備</a:t>
                      </a:r>
                      <a:r>
                        <a:rPr kumimoji="1" lang="en-US" altLang="ja-JP" sz="1200">
                          <a:latin typeface="Meiryo UI" panose="020B0604030504040204" pitchFamily="50" charset="-128"/>
                          <a:ea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rPr>
                        <a:t>実施項目</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670481228"/>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6094167"/>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8439343"/>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4398024"/>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0128239"/>
                  </a:ext>
                </a:extLst>
              </a:tr>
            </a:tbl>
          </a:graphicData>
        </a:graphic>
      </p:graphicFrame>
      <p:sp>
        <p:nvSpPr>
          <p:cNvPr id="13" name="コンテンツ プレースホルダー 2">
            <a:extLst>
              <a:ext uri="{FF2B5EF4-FFF2-40B4-BE49-F238E27FC236}">
                <a16:creationId xmlns:a16="http://schemas.microsoft.com/office/drawing/2014/main" id="{3D21523F-C8A7-8E8C-8236-E3D7767E9E96}"/>
              </a:ext>
            </a:extLst>
          </p:cNvPr>
          <p:cNvSpPr txBox="1">
            <a:spLocks/>
          </p:cNvSpPr>
          <p:nvPr/>
        </p:nvSpPr>
        <p:spPr bwMode="auto">
          <a:xfrm>
            <a:off x="47088" y="3727938"/>
            <a:ext cx="8999808" cy="3048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（２）実証実験費用</a:t>
            </a:r>
            <a:endParaRPr lang="en-US" altLang="ja-JP" sz="1800" dirty="0">
              <a:latin typeface="Meiryo UI"/>
              <a:ea typeface="Meiryo UI"/>
            </a:endParaRP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実証実験費用の見込みを記載ください。簡易な項目別に費用をご記載ください。（例：システムカスタマイズ費、システム運用費、プロダクト利用料、プロジェクトに係る人件費、通信関連費用等）</a:t>
            </a:r>
            <a:endParaRPr lang="en-US" altLang="ja-JP" sz="1400" dirty="0">
              <a:solidFill>
                <a:schemeClr val="bg1">
                  <a:lumMod val="50000"/>
                </a:schemeClr>
              </a:solidFill>
              <a:latin typeface="Meiryo UI"/>
              <a:ea typeface="Meiryo UI"/>
            </a:endParaRPr>
          </a:p>
          <a:p>
            <a:pPr marL="0" indent="0" defTabSz="914400" eaLnBrk="1" hangingPunct="1">
              <a:lnSpc>
                <a:spcPct val="100000"/>
              </a:lnSpc>
              <a:spcBef>
                <a:spcPts val="600"/>
              </a:spcBef>
              <a:buNone/>
            </a:pPr>
            <a:r>
              <a:rPr lang="en-US" altLang="ja-JP" sz="1400" dirty="0">
                <a:solidFill>
                  <a:schemeClr val="bg1">
                    <a:lumMod val="50000"/>
                  </a:schemeClr>
                </a:solidFill>
                <a:latin typeface="Meiryo UI"/>
                <a:ea typeface="Meiryo UI"/>
              </a:rPr>
              <a:t>※</a:t>
            </a:r>
            <a:r>
              <a:rPr lang="ja-JP" altLang="en-US" sz="1400" dirty="0">
                <a:solidFill>
                  <a:schemeClr val="bg1">
                    <a:lumMod val="50000"/>
                  </a:schemeClr>
                </a:solidFill>
                <a:latin typeface="Meiryo UI"/>
                <a:ea typeface="Meiryo UI"/>
              </a:rPr>
              <a:t>採択後に、詳細なお見積りをご提出いただきます。</a:t>
            </a:r>
          </a:p>
          <a:p>
            <a:pPr marL="0" indent="0" defTabSz="914400" eaLnBrk="1" hangingPunct="1">
              <a:lnSpc>
                <a:spcPct val="100000"/>
              </a:lnSpc>
              <a:spcBef>
                <a:spcPts val="600"/>
              </a:spcBef>
              <a:buNone/>
            </a:pPr>
            <a:r>
              <a:rPr lang="en-US" altLang="ja-JP" sz="1400" dirty="0">
                <a:solidFill>
                  <a:schemeClr val="bg1">
                    <a:lumMod val="50000"/>
                  </a:schemeClr>
                </a:solidFill>
                <a:latin typeface="Meiryo UI"/>
                <a:ea typeface="Meiryo UI"/>
              </a:rPr>
              <a:t>	</a:t>
            </a:r>
            <a:endParaRPr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graphicFrame>
        <p:nvGraphicFramePr>
          <p:cNvPr id="15" name="表 5">
            <a:extLst>
              <a:ext uri="{FF2B5EF4-FFF2-40B4-BE49-F238E27FC236}">
                <a16:creationId xmlns:a16="http://schemas.microsoft.com/office/drawing/2014/main" id="{C62889EA-1D07-07C7-3809-AC24AEBDED71}"/>
              </a:ext>
            </a:extLst>
          </p:cNvPr>
          <p:cNvGraphicFramePr>
            <a:graphicFrameLocks noGrp="1"/>
          </p:cNvGraphicFramePr>
          <p:nvPr>
            <p:extLst>
              <p:ext uri="{D42A27DB-BD31-4B8C-83A1-F6EECF244321}">
                <p14:modId xmlns:p14="http://schemas.microsoft.com/office/powerpoint/2010/main" val="4226177260"/>
              </p:ext>
            </p:extLst>
          </p:nvPr>
        </p:nvGraphicFramePr>
        <p:xfrm>
          <a:off x="1416553" y="5067623"/>
          <a:ext cx="7321049" cy="1377006"/>
        </p:xfrm>
        <a:graphic>
          <a:graphicData uri="http://schemas.openxmlformats.org/drawingml/2006/table">
            <a:tbl>
              <a:tblPr firstRow="1" bandRow="1">
                <a:tableStyleId>{073A0DAA-6AF3-43AB-8588-CEC1D06C72B9}</a:tableStyleId>
              </a:tblPr>
              <a:tblGrid>
                <a:gridCol w="4800668">
                  <a:extLst>
                    <a:ext uri="{9D8B030D-6E8A-4147-A177-3AD203B41FA5}">
                      <a16:colId xmlns:a16="http://schemas.microsoft.com/office/drawing/2014/main" val="831216612"/>
                    </a:ext>
                  </a:extLst>
                </a:gridCol>
                <a:gridCol w="2520381">
                  <a:extLst>
                    <a:ext uri="{9D8B030D-6E8A-4147-A177-3AD203B41FA5}">
                      <a16:colId xmlns:a16="http://schemas.microsoft.com/office/drawing/2014/main" val="3319093358"/>
                    </a:ext>
                  </a:extLst>
                </a:gridCol>
              </a:tblGrid>
              <a:tr h="457602">
                <a:tc>
                  <a:txBody>
                    <a:bodyPr/>
                    <a:lstStyle/>
                    <a:p>
                      <a:pPr algn="ctr"/>
                      <a:r>
                        <a:rPr kumimoji="1" lang="ja-JP" altLang="en-US" sz="1200">
                          <a:latin typeface="Meiryo UI" panose="020B0604030504040204" pitchFamily="50" charset="-128"/>
                          <a:ea typeface="Meiryo UI" panose="020B0604030504040204" pitchFamily="50" charset="-128"/>
                        </a:rPr>
                        <a:t>項目</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費用（税込み）</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670481228"/>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a:latin typeface="Meiryo UI" panose="020B0604030504040204" pitchFamily="50" charset="-128"/>
                          <a:ea typeface="Meiryo UI" panose="020B0604030504040204" pitchFamily="50" charset="-128"/>
                        </a:rPr>
                        <a:t>円</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094167"/>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a:latin typeface="Meiryo UI" panose="020B0604030504040204" pitchFamily="50" charset="-128"/>
                          <a:ea typeface="Meiryo UI" panose="020B0604030504040204" pitchFamily="50" charset="-128"/>
                        </a:rPr>
                        <a:t>円</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8439343"/>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a:latin typeface="Meiryo UI" panose="020B0604030504040204" pitchFamily="50" charset="-128"/>
                          <a:ea typeface="Meiryo UI" panose="020B0604030504040204" pitchFamily="50" charset="-128"/>
                        </a:rPr>
                        <a:t>円</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4398024"/>
                  </a:ext>
                </a:extLst>
              </a:tr>
            </a:tbl>
          </a:graphicData>
        </a:graphic>
      </p:graphicFrame>
    </p:spTree>
    <p:extLst>
      <p:ext uri="{BB962C8B-B14F-4D97-AF65-F5344CB8AC3E}">
        <p14:creationId xmlns:p14="http://schemas.microsoft.com/office/powerpoint/2010/main" val="3760293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0" y="1825625"/>
            <a:ext cx="7886700" cy="4351338"/>
          </a:xfrm>
          <a:prstGeom prst="rect">
            <a:avLst/>
          </a:prstGeom>
        </p:spPr>
        <p:txBody>
          <a:bodyPr>
            <a:normAutofit/>
          </a:bodyPr>
          <a:lstStyle/>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a:p>
            <a:pPr marL="0" indent="0">
              <a:buNone/>
            </a:pPr>
            <a:r>
              <a:rPr lang="ja-JP" altLang="en-US">
                <a:latin typeface="Meiryo UI" panose="020B0604030504040204" pitchFamily="50" charset="-128"/>
                <a:ea typeface="Meiryo UI" panose="020B0604030504040204" pitchFamily="50" charset="-128"/>
              </a:rPr>
              <a:t>　　</a:t>
            </a:r>
            <a:endParaRPr lang="en-US" altLang="ja-JP">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C2C2F146-BBFA-05DF-18A0-24355A5E6DBB}"/>
              </a:ext>
            </a:extLst>
          </p:cNvPr>
          <p:cNvSpPr txBox="1">
            <a:spLocks/>
          </p:cNvSpPr>
          <p:nvPr/>
        </p:nvSpPr>
        <p:spPr bwMode="auto">
          <a:xfrm>
            <a:off x="47088" y="1101874"/>
            <a:ext cx="8999808" cy="180325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（１）羽田イノベーションシティでの実証実験経験の有無</a:t>
            </a: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（経験があれば時期や概要をご記載ください。）</a:t>
            </a:r>
            <a:endParaRPr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コンテンツ プレースホルダー 2">
            <a:extLst>
              <a:ext uri="{FF2B5EF4-FFF2-40B4-BE49-F238E27FC236}">
                <a16:creationId xmlns:a16="http://schemas.microsoft.com/office/drawing/2014/main" id="{B21A6AE3-4AE6-F08B-6F32-E5537C09C687}"/>
              </a:ext>
            </a:extLst>
          </p:cNvPr>
          <p:cNvSpPr txBox="1">
            <a:spLocks/>
          </p:cNvSpPr>
          <p:nvPr/>
        </p:nvSpPr>
        <p:spPr bwMode="auto">
          <a:xfrm>
            <a:off x="47088" y="2992363"/>
            <a:ext cx="8999808" cy="1803251"/>
          </a:xfrm>
          <a:prstGeom prst="rect">
            <a:avLst/>
          </a:prstGeom>
          <a:noFill/>
          <a:ln w="9525">
            <a:solidFill>
              <a:srgbClr val="000000">
                <a:alpha val="96000"/>
              </a:srgb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（２）区内産業への波及</a:t>
            </a:r>
          </a:p>
          <a:p>
            <a:pPr marL="0" indent="0">
              <a:lnSpc>
                <a:spcPct val="100000"/>
              </a:lnSpc>
              <a:spcBef>
                <a:spcPts val="600"/>
              </a:spcBef>
              <a:buNone/>
            </a:pPr>
            <a:r>
              <a:rPr lang="ja-JP" altLang="en-US" sz="1400">
                <a:solidFill>
                  <a:schemeClr val="bg1">
                    <a:lumMod val="50000"/>
                  </a:schemeClr>
                </a:solidFill>
                <a:latin typeface="Meiryo UI"/>
                <a:ea typeface="Meiryo UI"/>
              </a:rPr>
              <a:t>（実証や、その後の実装に当たり大田区企業への発注や連携・協業可能性等、大田区産業への波及効果が想定される場合具体的にご記載ください。</a:t>
            </a:r>
            <a:r>
              <a:rPr lang="en-US" altLang="ja-JP" sz="1400">
                <a:solidFill>
                  <a:schemeClr val="bg1">
                    <a:lumMod val="50000"/>
                  </a:schemeClr>
                </a:solidFill>
                <a:latin typeface="Meiryo UI"/>
                <a:ea typeface="Meiryo UI"/>
              </a:rPr>
              <a:t>	</a:t>
            </a:r>
            <a:r>
              <a:rPr lang="ja-JP" altLang="en-US" sz="1400">
                <a:solidFill>
                  <a:schemeClr val="bg1">
                    <a:lumMod val="50000"/>
                  </a:schemeClr>
                </a:solidFill>
                <a:latin typeface="Meiryo UI"/>
                <a:ea typeface="Meiryo UI"/>
              </a:rPr>
              <a:t>例）プロトタイプの試作開発ニーズ等　</a:t>
            </a:r>
            <a:r>
              <a:rPr lang="en-US" altLang="ja-JP" sz="1400">
                <a:solidFill>
                  <a:schemeClr val="bg1">
                    <a:lumMod val="50000"/>
                  </a:schemeClr>
                </a:solidFill>
                <a:latin typeface="Meiryo UI"/>
                <a:ea typeface="Meiryo UI"/>
              </a:rPr>
              <a:t>※</a:t>
            </a:r>
            <a:r>
              <a:rPr lang="ja-JP" altLang="en-US" sz="1400">
                <a:solidFill>
                  <a:schemeClr val="bg1">
                    <a:lumMod val="50000"/>
                  </a:schemeClr>
                </a:solidFill>
                <a:latin typeface="Meiryo UI"/>
                <a:ea typeface="Meiryo UI"/>
              </a:rPr>
              <a:t>すでに大田区企業への発注等、連携・協業をしている場合はその旨ご記載ください。）</a:t>
            </a:r>
          </a:p>
        </p:txBody>
      </p:sp>
      <p:sp>
        <p:nvSpPr>
          <p:cNvPr id="9" name="コンテンツ プレースホルダー 2">
            <a:extLst>
              <a:ext uri="{FF2B5EF4-FFF2-40B4-BE49-F238E27FC236}">
                <a16:creationId xmlns:a16="http://schemas.microsoft.com/office/drawing/2014/main" id="{772AFDFE-77CB-A8A7-A855-3EB041B80FD8}"/>
              </a:ext>
            </a:extLst>
          </p:cNvPr>
          <p:cNvSpPr txBox="1">
            <a:spLocks/>
          </p:cNvSpPr>
          <p:nvPr/>
        </p:nvSpPr>
        <p:spPr bwMode="auto">
          <a:xfrm>
            <a:off x="52951" y="4882852"/>
            <a:ext cx="8999808" cy="180325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（３）大田区への立地意向について</a:t>
            </a: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（実証やその後の実装に際し、大田区への拠点設立の意向があればご記載ください。　</a:t>
            </a:r>
            <a:endParaRPr lang="en-US" altLang="ja-JP" sz="1400" dirty="0">
              <a:solidFill>
                <a:schemeClr val="bg1">
                  <a:lumMod val="50000"/>
                </a:schemeClr>
              </a:solidFill>
              <a:latin typeface="Meiryo UI"/>
              <a:ea typeface="Meiryo UI"/>
            </a:endParaRP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　</a:t>
            </a:r>
            <a:r>
              <a:rPr lang="en-US" altLang="ja-JP" sz="1400" dirty="0">
                <a:solidFill>
                  <a:schemeClr val="bg1">
                    <a:lumMod val="50000"/>
                  </a:schemeClr>
                </a:solidFill>
                <a:latin typeface="Meiryo UI"/>
                <a:ea typeface="Meiryo UI"/>
              </a:rPr>
              <a:t>※</a:t>
            </a:r>
            <a:r>
              <a:rPr lang="ja-JP" altLang="en-US" sz="1400" dirty="0">
                <a:solidFill>
                  <a:schemeClr val="bg1">
                    <a:lumMod val="50000"/>
                  </a:schemeClr>
                </a:solidFill>
                <a:latin typeface="Meiryo UI"/>
                <a:ea typeface="Meiryo UI"/>
              </a:rPr>
              <a:t>すでに大田区に拠点を有する場合は、その旨ご記載ください。）</a:t>
            </a:r>
          </a:p>
        </p:txBody>
      </p:sp>
    </p:spTree>
    <p:extLst>
      <p:ext uri="{BB962C8B-B14F-4D97-AF65-F5344CB8AC3E}">
        <p14:creationId xmlns:p14="http://schemas.microsoft.com/office/powerpoint/2010/main" val="3837245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0" y="1825625"/>
            <a:ext cx="7886700" cy="4351338"/>
          </a:xfrm>
          <a:prstGeom prst="rect">
            <a:avLst/>
          </a:prstGeom>
        </p:spPr>
        <p:txBody>
          <a:bodyPr>
            <a:normAutofit/>
          </a:bodyPr>
          <a:lstStyle/>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a:p>
            <a:pPr marL="0" indent="0">
              <a:buNone/>
            </a:pPr>
            <a:r>
              <a:rPr lang="ja-JP" altLang="en-US">
                <a:latin typeface="Meiryo UI" panose="020B0604030504040204" pitchFamily="50" charset="-128"/>
                <a:ea typeface="Meiryo UI" panose="020B0604030504040204" pitchFamily="50" charset="-128"/>
              </a:rPr>
              <a:t>　　</a:t>
            </a:r>
            <a:endParaRPr lang="en-US" altLang="ja-JP">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C2C2F146-BBFA-05DF-18A0-24355A5E6DBB}"/>
              </a:ext>
            </a:extLst>
          </p:cNvPr>
          <p:cNvSpPr txBox="1">
            <a:spLocks/>
          </p:cNvSpPr>
          <p:nvPr/>
        </p:nvSpPr>
        <p:spPr bwMode="auto">
          <a:xfrm>
            <a:off x="47088" y="1101874"/>
            <a:ext cx="8999808" cy="559123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（４）実証を進める上での要望等</a:t>
            </a: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（大田区にサポートを期待する点等あればご記載ください。）</a:t>
            </a:r>
          </a:p>
        </p:txBody>
      </p:sp>
    </p:spTree>
    <p:extLst>
      <p:ext uri="{BB962C8B-B14F-4D97-AF65-F5344CB8AC3E}">
        <p14:creationId xmlns:p14="http://schemas.microsoft.com/office/powerpoint/2010/main" val="2258157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84938A77-43E4-1BDD-AC67-C035B3DA4E46}"/>
              </a:ext>
            </a:extLst>
          </p:cNvPr>
          <p:cNvGraphicFramePr>
            <a:graphicFrameLocks noGrp="1"/>
          </p:cNvGraphicFramePr>
          <p:nvPr>
            <p:extLst>
              <p:ext uri="{D42A27DB-BD31-4B8C-83A1-F6EECF244321}">
                <p14:modId xmlns:p14="http://schemas.microsoft.com/office/powerpoint/2010/main" val="4010142991"/>
              </p:ext>
            </p:extLst>
          </p:nvPr>
        </p:nvGraphicFramePr>
        <p:xfrm>
          <a:off x="323849" y="896995"/>
          <a:ext cx="8496301" cy="5850312"/>
        </p:xfrm>
        <a:graphic>
          <a:graphicData uri="http://schemas.openxmlformats.org/drawingml/2006/table">
            <a:tbl>
              <a:tblPr firstRow="1" firstCol="1" bandRow="1">
                <a:tableStyleId>{5C22544A-7EE6-4342-B048-85BDC9FD1C3A}</a:tableStyleId>
              </a:tblPr>
              <a:tblGrid>
                <a:gridCol w="3727665">
                  <a:extLst>
                    <a:ext uri="{9D8B030D-6E8A-4147-A177-3AD203B41FA5}">
                      <a16:colId xmlns:a16="http://schemas.microsoft.com/office/drawing/2014/main" val="3915567555"/>
                    </a:ext>
                  </a:extLst>
                </a:gridCol>
                <a:gridCol w="4768636">
                  <a:extLst>
                    <a:ext uri="{9D8B030D-6E8A-4147-A177-3AD203B41FA5}">
                      <a16:colId xmlns:a16="http://schemas.microsoft.com/office/drawing/2014/main" val="3934024063"/>
                    </a:ext>
                  </a:extLst>
                </a:gridCol>
              </a:tblGrid>
              <a:tr h="388017">
                <a:tc>
                  <a:txBody>
                    <a:bodyPr/>
                    <a:lstStyle/>
                    <a:p>
                      <a:pPr marL="133350" indent="-13335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事業者名</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2311497"/>
                  </a:ext>
                </a:extLst>
              </a:tr>
              <a:tr h="388017">
                <a:tc>
                  <a:txBody>
                    <a:bodyPr/>
                    <a:lstStyle/>
                    <a:p>
                      <a:pPr marL="133350" indent="-13335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本社所在地</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設立年月日</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直近売上高</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86819626"/>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資本金</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従業員数（うち、正社員数）</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主要株主</a:t>
                      </a:r>
                      <a:endParaRPr kumimoji="1" lang="en-US" altLang="ja-JP" sz="1300" b="0" kern="1200">
                        <a:solidFill>
                          <a:schemeClr val="tx1"/>
                        </a:solidFill>
                        <a:effectLst/>
                        <a:latin typeface="Meiryo UI" panose="020B0604030504040204" pitchFamily="50" charset="-128"/>
                        <a:ea typeface="Meiryo UI" panose="020B0604030504040204" pitchFamily="50" charset="-128"/>
                        <a:cs typeface="+mn-cs"/>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388017">
                <a:tc>
                  <a:txBody>
                    <a:bodyPr/>
                    <a:lstStyle/>
                    <a:p>
                      <a:pPr marL="0" indent="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これまでの資金調達実績・今後の資金調達見込</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7710060"/>
                  </a:ext>
                </a:extLst>
              </a:tr>
              <a:tr h="388017">
                <a:tc>
                  <a:txBody>
                    <a:bodyPr/>
                    <a:lstStyle/>
                    <a:p>
                      <a:pPr marL="133350" indent="-13335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貴社を特徴づけるサービス・事業</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ホームページ</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r h="567354">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代表者名・代表者略歴</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0588125"/>
                  </a:ext>
                </a:extLst>
              </a:tr>
              <a:tr h="548867">
                <a:tc>
                  <a:txBody>
                    <a:bodyPr/>
                    <a:lstStyle/>
                    <a:p>
                      <a:pPr marL="0" indent="0" algn="just">
                        <a:lnSpc>
                          <a:spcPts val="1800"/>
                        </a:lnSpc>
                        <a:spcAft>
                          <a:spcPts val="0"/>
                        </a:spcAft>
                      </a:pPr>
                      <a:r>
                        <a:rPr lang="ja-JP" altLang="en-US" sz="1400" b="0">
                          <a:solidFill>
                            <a:schemeClr val="tx1"/>
                          </a:solidFill>
                          <a:latin typeface="Meiryo UI" panose="020B0604030504040204" pitchFamily="50" charset="-128"/>
                          <a:ea typeface="Meiryo UI" panose="020B0604030504040204" pitchFamily="50" charset="-128"/>
                        </a:rPr>
                        <a:t>事業責任者氏名・連絡先電話番号・Ｅメールアドレス</a:t>
                      </a:r>
                      <a:endParaRPr kumimoji="1" lang="ja-JP" altLang="en-US" sz="1300" b="0" kern="1200">
                        <a:solidFill>
                          <a:schemeClr val="tx1"/>
                        </a:solidFill>
                        <a:effectLst/>
                        <a:latin typeface="Meiryo UI" panose="020B0604030504040204" pitchFamily="50" charset="-128"/>
                        <a:ea typeface="Meiryo UI" panose="020B0604030504040204" pitchFamily="50" charset="-128"/>
                        <a:cs typeface="+mn-cs"/>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9534545"/>
                  </a:ext>
                </a:extLst>
              </a:tr>
              <a:tr h="853921">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組織図</a:t>
                      </a:r>
                      <a:endParaRPr kumimoji="1" lang="en-US" altLang="ja-JP" sz="1300" b="0" kern="1200">
                        <a:solidFill>
                          <a:schemeClr val="tx1"/>
                        </a:solidFill>
                        <a:effectLst/>
                        <a:latin typeface="Meiryo UI" panose="020B0604030504040204" pitchFamily="50" charset="-128"/>
                        <a:ea typeface="Meiryo UI" panose="020B0604030504040204" pitchFamily="50" charset="-128"/>
                        <a:cs typeface="+mn-cs"/>
                      </a:endParaRPr>
                    </a:p>
                    <a:p>
                      <a:pPr marL="133350" indent="-133350" algn="just">
                        <a:lnSpc>
                          <a:spcPts val="1800"/>
                        </a:lnSpc>
                        <a:spcAft>
                          <a:spcPts val="0"/>
                        </a:spcAft>
                      </a:pPr>
                      <a:endParaRPr kumimoji="1" lang="ja-JP" altLang="en-US" sz="1300" b="0" kern="1200">
                        <a:solidFill>
                          <a:schemeClr val="tx1"/>
                        </a:solidFill>
                        <a:effectLst/>
                        <a:latin typeface="Meiryo UI" panose="020B0604030504040204" pitchFamily="50" charset="-128"/>
                        <a:ea typeface="Meiryo UI" panose="020B0604030504040204" pitchFamily="50" charset="-128"/>
                        <a:cs typeface="+mn-cs"/>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99291549"/>
                  </a:ext>
                </a:extLst>
              </a:tr>
            </a:tbl>
          </a:graphicData>
        </a:graphic>
      </p:graphicFrame>
    </p:spTree>
    <p:extLst>
      <p:ext uri="{BB962C8B-B14F-4D97-AF65-F5344CB8AC3E}">
        <p14:creationId xmlns:p14="http://schemas.microsoft.com/office/powerpoint/2010/main" val="399797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B0838681-33E0-905D-F39E-502D63A7444A}"/>
              </a:ext>
            </a:extLst>
          </p:cNvPr>
          <p:cNvSpPr txBox="1">
            <a:spLocks/>
          </p:cNvSpPr>
          <p:nvPr/>
        </p:nvSpPr>
        <p:spPr bwMode="auto">
          <a:xfrm>
            <a:off x="47088" y="1101874"/>
            <a:ext cx="8999808" cy="25774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（１）ミッションについて</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貴社のミッションについてご記載ください。</a:t>
            </a:r>
            <a:endParaRPr lang="en-US" altLang="ja-JP" sz="1400">
              <a:solidFill>
                <a:schemeClr val="bg1">
                  <a:lumMod val="50000"/>
                </a:schemeClr>
              </a:solidFill>
              <a:latin typeface="Meiryo UI"/>
              <a:ea typeface="Meiryo UI"/>
            </a:endParaRPr>
          </a:p>
          <a:p>
            <a:pPr defTabSz="914400" eaLnBrk="1" hangingPunct="1">
              <a:lnSpc>
                <a:spcPct val="100000"/>
              </a:lnSpc>
              <a:spcBef>
                <a:spcPts val="600"/>
              </a:spcBef>
            </a:pPr>
            <a:r>
              <a:rPr lang="ja-JP" altLang="en-US" sz="1400">
                <a:solidFill>
                  <a:schemeClr val="bg1">
                    <a:lumMod val="50000"/>
                  </a:schemeClr>
                </a:solidFill>
                <a:latin typeface="Meiryo UI"/>
                <a:ea typeface="Meiryo UI"/>
              </a:rPr>
              <a:t>企業ミッション：「＊＊＊によって＊＊＊な世の中を作る」</a:t>
            </a:r>
            <a:endParaRPr lang="en-US" altLang="ja-JP" sz="1400">
              <a:solidFill>
                <a:schemeClr val="bg1">
                  <a:lumMod val="50000"/>
                </a:schemeClr>
              </a:solidFill>
              <a:latin typeface="Meiryo UI"/>
              <a:ea typeface="Meiryo UI"/>
            </a:endParaRPr>
          </a:p>
          <a:p>
            <a:pPr defTabSz="914400" eaLnBrk="1" hangingPunct="1">
              <a:lnSpc>
                <a:spcPct val="100000"/>
              </a:lnSpc>
              <a:spcBef>
                <a:spcPts val="600"/>
              </a:spcBef>
            </a:pPr>
            <a:r>
              <a:rPr lang="ja-JP" altLang="en-US" sz="1400">
                <a:solidFill>
                  <a:schemeClr val="bg1">
                    <a:lumMod val="50000"/>
                  </a:schemeClr>
                </a:solidFill>
                <a:latin typeface="Meiryo UI"/>
                <a:ea typeface="Meiryo UI"/>
              </a:rPr>
              <a:t>背景：創業者である＊＊＊は、学生時代に＊＊＊をしていた経験から＊＊＊に対して課題意識を抱いていた。当該経験をきっかけに、機械操作が得意ではない方々に向けたデバイスを開発することで、情報格差をなくすことを目指し創業。</a:t>
            </a:r>
          </a:p>
        </p:txBody>
      </p:sp>
      <p:sp>
        <p:nvSpPr>
          <p:cNvPr id="16" name="コンテンツ プレースホルダー 2">
            <a:extLst>
              <a:ext uri="{FF2B5EF4-FFF2-40B4-BE49-F238E27FC236}">
                <a16:creationId xmlns:a16="http://schemas.microsoft.com/office/drawing/2014/main" id="{8A86A1D8-0933-8E84-A645-3E7FAC103126}"/>
              </a:ext>
            </a:extLst>
          </p:cNvPr>
          <p:cNvSpPr txBox="1">
            <a:spLocks/>
          </p:cNvSpPr>
          <p:nvPr/>
        </p:nvSpPr>
        <p:spPr bwMode="auto">
          <a:xfrm>
            <a:off x="47088" y="3742901"/>
            <a:ext cx="8999808" cy="299846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（２）事業概要について</a:t>
            </a:r>
            <a:endParaRPr lang="en-US" altLang="ja-JP" sz="1800">
              <a:latin typeface="Meiryo UI"/>
              <a:ea typeface="Meiryo UI"/>
            </a:endParaRPr>
          </a:p>
          <a:p>
            <a:pPr marL="0" marR="0" lvl="0" indent="0" algn="l" defTabSz="457200" rtl="0" eaLnBrk="1" fontAlgn="auto" latinLnBrk="0" hangingPunct="1">
              <a:lnSpc>
                <a:spcPct val="100000"/>
              </a:lnSpc>
              <a:spcBef>
                <a:spcPts val="600"/>
              </a:spcBef>
              <a:spcAft>
                <a:spcPts val="0"/>
              </a:spcAft>
              <a:buClrTx/>
              <a:buSzTx/>
              <a:buFontTx/>
              <a:buNone/>
              <a:tabLst/>
              <a:defRPr/>
            </a:pPr>
            <a:r>
              <a:rPr lang="ja-JP" altLang="en-US" sz="1400">
                <a:solidFill>
                  <a:srgbClr val="969696"/>
                </a:solidFill>
                <a:latin typeface="メイリオ" panose="020B0604030504040204" pitchFamily="50" charset="-128"/>
                <a:ea typeface="メイリオ" panose="020B0604030504040204" pitchFamily="50" charset="-128"/>
              </a:rPr>
              <a:t>貴社の</a:t>
            </a:r>
            <a:r>
              <a:rPr kumimoji="1" lang="ja-JP" altLang="en-US" sz="1400" b="0" i="0" u="none" strike="noStrike" kern="1200" cap="none" spc="0" normalizeH="0" baseline="0" noProof="0">
                <a:ln>
                  <a:noFill/>
                </a:ln>
                <a:solidFill>
                  <a:srgbClr val="969696"/>
                </a:solidFill>
                <a:effectLst/>
                <a:uLnTx/>
                <a:uFillTx/>
                <a:latin typeface="メイリオ" panose="020B0604030504040204" pitchFamily="50" charset="-128"/>
                <a:ea typeface="メイリオ" panose="020B0604030504040204" pitchFamily="50" charset="-128"/>
              </a:rPr>
              <a:t>事業・取組みの内容やこれまでの成果等についてご記載ください。</a:t>
            </a:r>
            <a:endParaRPr kumimoji="1" lang="en-US" altLang="ja-JP" sz="1400" b="0" i="0" u="none" strike="noStrike" kern="1200" cap="none" spc="0" normalizeH="0" baseline="0" noProof="0">
              <a:ln>
                <a:noFill/>
              </a:ln>
              <a:solidFill>
                <a:srgbClr val="969696"/>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2851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B0838681-33E0-905D-F39E-502D63A7444A}"/>
              </a:ext>
            </a:extLst>
          </p:cNvPr>
          <p:cNvSpPr txBox="1">
            <a:spLocks/>
          </p:cNvSpPr>
          <p:nvPr/>
        </p:nvSpPr>
        <p:spPr bwMode="auto">
          <a:xfrm>
            <a:off x="47088" y="1101874"/>
            <a:ext cx="8999808" cy="563949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（３）製品</a:t>
            </a:r>
            <a:r>
              <a:rPr lang="en-US" altLang="ja-JP" sz="1800" dirty="0">
                <a:latin typeface="Meiryo UI"/>
                <a:ea typeface="Meiryo UI"/>
              </a:rPr>
              <a:t>/</a:t>
            </a:r>
            <a:r>
              <a:rPr lang="ja-JP" altLang="en-US" sz="1800" dirty="0">
                <a:latin typeface="Meiryo UI"/>
                <a:ea typeface="Meiryo UI"/>
              </a:rPr>
              <a:t>サービスについて</a:t>
            </a:r>
            <a:endParaRPr lang="en-US" altLang="ja-JP" sz="1800" dirty="0">
              <a:latin typeface="Meiryo UI"/>
              <a:ea typeface="Meiryo UI"/>
            </a:endParaRPr>
          </a:p>
          <a:p>
            <a:pPr marL="0" indent="0">
              <a:lnSpc>
                <a:spcPct val="100000"/>
              </a:lnSpc>
              <a:spcBef>
                <a:spcPts val="554"/>
              </a:spcBef>
              <a:buNone/>
            </a:pPr>
            <a:r>
              <a:rPr lang="ja-JP" altLang="en-US" sz="1400" dirty="0">
                <a:solidFill>
                  <a:srgbClr val="969696"/>
                </a:solidFill>
                <a:latin typeface="Meiryo UI"/>
                <a:ea typeface="Meiryo UI"/>
              </a:rPr>
              <a:t>実証実験で利用するプロダクトやサービスの内容について、ビジネスモデルや事業のスキーム、競合優位性及びその維持・強化の検討状況も含めてご記載ください。</a:t>
            </a:r>
            <a:br>
              <a:rPr lang="ja-JP" altLang="en-US" sz="1400" dirty="0">
                <a:solidFill>
                  <a:srgbClr val="969696"/>
                </a:solidFill>
                <a:latin typeface="Meiryo UI"/>
                <a:ea typeface="Meiryo UI"/>
              </a:rPr>
            </a:br>
            <a:r>
              <a:rPr lang="ja-JP" altLang="en-US" sz="1400" dirty="0">
                <a:solidFill>
                  <a:srgbClr val="969696"/>
                </a:solidFill>
                <a:latin typeface="Meiryo UI"/>
                <a:ea typeface="Meiryo UI"/>
              </a:rPr>
              <a:t>なお、現在のプロダクトやサービスの販売状況（ユーザー数、売り上げ等）についてもご記載ください。</a:t>
            </a:r>
            <a:r>
              <a:rPr lang="ja-JP" altLang="en-US" sz="1400" dirty="0">
                <a:solidFill>
                  <a:srgbClr val="969696"/>
                </a:solidFill>
                <a:latin typeface="メイリオ" panose="020B0604030504040204" pitchFamily="50" charset="-128"/>
                <a:ea typeface="メイリオ" panose="020B0604030504040204" pitchFamily="50" charset="-128"/>
              </a:rPr>
              <a:t>現時点で類似製品</a:t>
            </a:r>
            <a:r>
              <a:rPr lang="en-US" altLang="ja-JP" sz="1400" dirty="0">
                <a:solidFill>
                  <a:srgbClr val="969696"/>
                </a:solidFill>
                <a:latin typeface="メイリオ" panose="020B0604030504040204" pitchFamily="50" charset="-128"/>
                <a:ea typeface="メイリオ" panose="020B0604030504040204" pitchFamily="50" charset="-128"/>
              </a:rPr>
              <a:t>/</a:t>
            </a:r>
            <a:r>
              <a:rPr lang="ja-JP" altLang="en-US" sz="1400" dirty="0">
                <a:solidFill>
                  <a:srgbClr val="969696"/>
                </a:solidFill>
                <a:latin typeface="メイリオ" panose="020B0604030504040204" pitchFamily="50" charset="-128"/>
                <a:ea typeface="メイリオ" panose="020B0604030504040204" pitchFamily="50" charset="-128"/>
              </a:rPr>
              <a:t>サービスがない場合は、その旨をご記入ください。 </a:t>
            </a:r>
            <a:endParaRPr lang="en-US" altLang="ja-JP" sz="1400" dirty="0">
              <a:solidFill>
                <a:srgbClr val="969696"/>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D66EE04C-CB4B-B56D-6323-34C8E08F481B}"/>
              </a:ext>
            </a:extLst>
          </p:cNvPr>
          <p:cNvPicPr>
            <a:picLocks noChangeAspect="1"/>
          </p:cNvPicPr>
          <p:nvPr/>
        </p:nvPicPr>
        <p:blipFill>
          <a:blip r:embed="rId3"/>
          <a:stretch>
            <a:fillRect/>
          </a:stretch>
        </p:blipFill>
        <p:spPr>
          <a:xfrm>
            <a:off x="4822455" y="2545302"/>
            <a:ext cx="4274457" cy="4118490"/>
          </a:xfrm>
          <a:prstGeom prst="rect">
            <a:avLst/>
          </a:prstGeom>
        </p:spPr>
      </p:pic>
      <p:graphicFrame>
        <p:nvGraphicFramePr>
          <p:cNvPr id="8" name="表 7">
            <a:extLst>
              <a:ext uri="{FF2B5EF4-FFF2-40B4-BE49-F238E27FC236}">
                <a16:creationId xmlns:a16="http://schemas.microsoft.com/office/drawing/2014/main" id="{53A14148-C1BB-38D6-EBB0-8E6AD5215D70}"/>
              </a:ext>
            </a:extLst>
          </p:cNvPr>
          <p:cNvGraphicFramePr>
            <a:graphicFrameLocks noGrp="1"/>
          </p:cNvGraphicFramePr>
          <p:nvPr>
            <p:extLst>
              <p:ext uri="{D42A27DB-BD31-4B8C-83A1-F6EECF244321}">
                <p14:modId xmlns:p14="http://schemas.microsoft.com/office/powerpoint/2010/main" val="1341024619"/>
              </p:ext>
            </p:extLst>
          </p:nvPr>
        </p:nvGraphicFramePr>
        <p:xfrm>
          <a:off x="215572" y="2469729"/>
          <a:ext cx="4523341" cy="4194064"/>
        </p:xfrm>
        <a:graphic>
          <a:graphicData uri="http://schemas.openxmlformats.org/drawingml/2006/table">
            <a:tbl>
              <a:tblPr firstRow="1" bandRow="1">
                <a:tableStyleId>{5C22544A-7EE6-4342-B048-85BDC9FD1C3A}</a:tableStyleId>
              </a:tblPr>
              <a:tblGrid>
                <a:gridCol w="1294733">
                  <a:extLst>
                    <a:ext uri="{9D8B030D-6E8A-4147-A177-3AD203B41FA5}">
                      <a16:colId xmlns:a16="http://schemas.microsoft.com/office/drawing/2014/main" val="2294810638"/>
                    </a:ext>
                  </a:extLst>
                </a:gridCol>
                <a:gridCol w="3228608">
                  <a:extLst>
                    <a:ext uri="{9D8B030D-6E8A-4147-A177-3AD203B41FA5}">
                      <a16:colId xmlns:a16="http://schemas.microsoft.com/office/drawing/2014/main" val="3778246055"/>
                    </a:ext>
                  </a:extLst>
                </a:gridCol>
              </a:tblGrid>
              <a:tr h="1267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プロダクト</a:t>
                      </a:r>
                      <a:r>
                        <a:rPr kumimoji="1" lang="en-US" altLang="ja-JP" sz="1300" b="0">
                          <a:solidFill>
                            <a:schemeClr val="tx1"/>
                          </a:solidFill>
                          <a:latin typeface="Meiryo UI" panose="020B0604030504040204" pitchFamily="50" charset="-128"/>
                          <a:ea typeface="Meiryo UI" panose="020B0604030504040204" pitchFamily="50" charset="-128"/>
                        </a:rPr>
                        <a:t>/</a:t>
                      </a:r>
                      <a:br>
                        <a:rPr kumimoji="1" lang="en-US" altLang="ja-JP" sz="1300" b="0">
                          <a:solidFill>
                            <a:schemeClr val="tx1"/>
                          </a:solidFill>
                          <a:latin typeface="Meiryo UI" panose="020B0604030504040204" pitchFamily="50" charset="-128"/>
                          <a:ea typeface="Meiryo UI" panose="020B0604030504040204" pitchFamily="50" charset="-128"/>
                        </a:rPr>
                      </a:br>
                      <a:r>
                        <a:rPr kumimoji="1" lang="ja-JP" altLang="en-US" sz="1300" b="0">
                          <a:solidFill>
                            <a:schemeClr val="tx1"/>
                          </a:solidFill>
                          <a:latin typeface="Meiryo UI" panose="020B0604030504040204" pitchFamily="50" charset="-128"/>
                          <a:ea typeface="Meiryo UI" panose="020B0604030504040204" pitchFamily="50" charset="-128"/>
                        </a:rPr>
                        <a:t>サービス内容</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a:solidFill>
                            <a:schemeClr val="tx1"/>
                          </a:solidFill>
                          <a:latin typeface="Meiryo UI" panose="020B0604030504040204" pitchFamily="50" charset="-128"/>
                          <a:ea typeface="Meiryo UI" panose="020B0604030504040204" pitchFamily="50" charset="-128"/>
                        </a:rPr>
                        <a:t>携帯電話の開発</a:t>
                      </a:r>
                      <a:endParaRPr kumimoji="1" lang="en-US" altLang="ja-JP" sz="1300" b="0">
                        <a:solidFill>
                          <a:schemeClr val="tx1"/>
                        </a:solidFill>
                        <a:latin typeface="Meiryo UI" panose="020B0604030504040204" pitchFamily="50" charset="-128"/>
                        <a:ea typeface="Meiryo UI" panose="020B0604030504040204" pitchFamily="50" charset="-128"/>
                      </a:endParaRPr>
                    </a:p>
                    <a:p>
                      <a:r>
                        <a:rPr kumimoji="1" lang="ja-JP" altLang="en-US" sz="1300" b="0">
                          <a:solidFill>
                            <a:schemeClr val="tx1"/>
                          </a:solidFill>
                          <a:latin typeface="Meiryo UI" panose="020B0604030504040204" pitchFamily="50" charset="-128"/>
                          <a:ea typeface="Meiryo UI" panose="020B0604030504040204" pitchFamily="50" charset="-128"/>
                        </a:rPr>
                        <a:t>（プロダクト、サービス内容）</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9417778"/>
                  </a:ext>
                </a:extLst>
              </a:tr>
              <a:tr h="1267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競合優位性</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a:solidFill>
                            <a:schemeClr val="tx1"/>
                          </a:solidFill>
                          <a:latin typeface="Meiryo UI" panose="020B0604030504040204" pitchFamily="50" charset="-128"/>
                          <a:ea typeface="Meiryo UI" panose="020B0604030504040204" pitchFamily="50" charset="-128"/>
                        </a:rPr>
                        <a:t>具体的な競合他社と差別化の点</a:t>
                      </a:r>
                      <a:endParaRPr kumimoji="1" lang="en-US" altLang="ja-JP" sz="1300" b="0">
                        <a:solidFill>
                          <a:schemeClr val="tx1"/>
                        </a:solidFill>
                        <a:latin typeface="Meiryo UI" panose="020B0604030504040204" pitchFamily="50" charset="-128"/>
                        <a:ea typeface="Meiryo UI" panose="020B0604030504040204" pitchFamily="50" charset="-128"/>
                      </a:endParaRPr>
                    </a:p>
                    <a:p>
                      <a:r>
                        <a:rPr kumimoji="1" lang="ja-JP" altLang="en-US" sz="1300" b="0">
                          <a:solidFill>
                            <a:schemeClr val="tx1"/>
                          </a:solidFill>
                          <a:latin typeface="Meiryo UI" panose="020B0604030504040204" pitchFamily="50" charset="-128"/>
                          <a:ea typeface="Meiryo UI" panose="020B0604030504040204" pitchFamily="50" charset="-128"/>
                        </a:rPr>
                        <a:t>（競合優位性の詳細説明を記載）</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8683273"/>
                  </a:ext>
                </a:extLst>
              </a:tr>
              <a:tr h="1658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solidFill>
                            <a:schemeClr val="tx1"/>
                          </a:solidFill>
                          <a:latin typeface="Meiryo UI" panose="020B0604030504040204" pitchFamily="50" charset="-128"/>
                          <a:ea typeface="Meiryo UI" panose="020B0604030504040204" pitchFamily="50" charset="-128"/>
                        </a:rPr>
                        <a:t>販売状況</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solidFill>
                            <a:schemeClr val="tx1"/>
                          </a:solidFill>
                          <a:latin typeface="Meiryo UI" panose="020B0604030504040204" pitchFamily="50" charset="-128"/>
                          <a:ea typeface="Meiryo UI" panose="020B0604030504040204" pitchFamily="50" charset="-128"/>
                        </a:rPr>
                        <a:t>売上：〇万円、〇万台</a:t>
                      </a:r>
                      <a:endParaRPr kumimoji="1" lang="en-US" altLang="ja-JP" sz="1300">
                        <a:solidFill>
                          <a:schemeClr val="tx1"/>
                        </a:solidFill>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1960651"/>
                  </a:ext>
                </a:extLst>
              </a:tr>
            </a:tbl>
          </a:graphicData>
        </a:graphic>
      </p:graphicFrame>
    </p:spTree>
    <p:extLst>
      <p:ext uri="{BB962C8B-B14F-4D97-AF65-F5344CB8AC3E}">
        <p14:creationId xmlns:p14="http://schemas.microsoft.com/office/powerpoint/2010/main" val="3565492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F28D447A-C38E-DF36-2CB8-EC28EE3C823D}"/>
              </a:ext>
            </a:extLst>
          </p:cNvPr>
          <p:cNvSpPr txBox="1">
            <a:spLocks/>
          </p:cNvSpPr>
          <p:nvPr/>
        </p:nvSpPr>
        <p:spPr bwMode="auto">
          <a:xfrm>
            <a:off x="47088" y="1101874"/>
            <a:ext cx="8999808" cy="54041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（４）ロードマップ</a:t>
            </a:r>
            <a:endParaRPr lang="en-US" altLang="ja-JP" sz="1800">
              <a:latin typeface="Meiryo UI"/>
              <a:ea typeface="Meiryo UI"/>
            </a:endParaRPr>
          </a:p>
          <a:p>
            <a:pPr marL="0" indent="0">
              <a:lnSpc>
                <a:spcPct val="100000"/>
              </a:lnSpc>
              <a:spcBef>
                <a:spcPts val="600"/>
              </a:spcBef>
              <a:buNone/>
            </a:pPr>
            <a:r>
              <a:rPr lang="ja-JP" altLang="en-US" sz="1400">
                <a:solidFill>
                  <a:srgbClr val="969696"/>
                </a:solidFill>
                <a:latin typeface="Meiryo UI"/>
                <a:ea typeface="Meiryo UI"/>
              </a:rPr>
              <a:t>今回実証する事業において、貴社のロードマップをご記載ください。</a:t>
            </a:r>
            <a:endParaRPr lang="en-US" altLang="ja-JP" sz="1400">
              <a:solidFill>
                <a:srgbClr val="969696"/>
              </a:solidFill>
              <a:latin typeface="Meiryo UI"/>
              <a:ea typeface="Meiryo UI"/>
            </a:endParaRPr>
          </a:p>
          <a:p>
            <a:pPr marL="0" indent="0">
              <a:lnSpc>
                <a:spcPct val="100000"/>
              </a:lnSpc>
              <a:spcBef>
                <a:spcPts val="600"/>
              </a:spcBef>
              <a:buNone/>
            </a:pPr>
            <a:r>
              <a:rPr lang="ja-JP" altLang="en-US" sz="1400">
                <a:solidFill>
                  <a:srgbClr val="969696"/>
                </a:solidFill>
                <a:latin typeface="Meiryo UI"/>
                <a:ea typeface="Meiryo UI"/>
              </a:rPr>
              <a:t>事業化に向けてこれまで実施してきた内容（過去に実証実験を行っている場合は、検証した課題と解決策、結果等）、事業戦略上の目標年次、マイルストーンを含めてご記載ください。また、今回の実証内容が、事業戦略上どこに位置するものか分かるようにご記載ください。</a:t>
            </a:r>
            <a:endParaRPr lang="en-US" altLang="ja-JP" sz="1400">
              <a:solidFill>
                <a:srgbClr val="969696"/>
              </a:solidFill>
              <a:latin typeface="Meiryo UI"/>
              <a:ea typeface="Meiryo UI"/>
            </a:endParaRPr>
          </a:p>
          <a:p>
            <a:pPr marL="0" indent="0">
              <a:lnSpc>
                <a:spcPct val="100000"/>
              </a:lnSpc>
              <a:spcBef>
                <a:spcPts val="600"/>
              </a:spcBef>
              <a:buNone/>
            </a:pPr>
            <a:endParaRPr lang="en-US" altLang="ja-JP" sz="1400">
              <a:solidFill>
                <a:srgbClr val="969696"/>
              </a:solidFill>
              <a:latin typeface="Meiryo UI"/>
              <a:ea typeface="Meiryo UI"/>
            </a:endParaRPr>
          </a:p>
        </p:txBody>
      </p:sp>
      <p:sp>
        <p:nvSpPr>
          <p:cNvPr id="3" name="コンテンツ プレースホルダー 2"/>
          <p:cNvSpPr>
            <a:spLocks noGrp="1"/>
          </p:cNvSpPr>
          <p:nvPr>
            <p:ph idx="4294967295"/>
          </p:nvPr>
        </p:nvSpPr>
        <p:spPr>
          <a:xfrm>
            <a:off x="2525092" y="2320731"/>
            <a:ext cx="7886700" cy="4351338"/>
          </a:xfrm>
          <a:prstGeom prst="rect">
            <a:avLst/>
          </a:prstGeom>
        </p:spPr>
        <p:txBody>
          <a:bodyPr>
            <a:normAutofit/>
          </a:bodyPr>
          <a:lstStyle/>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9009DB5C-1001-4C67-5742-1B46093D83B8}"/>
              </a:ext>
            </a:extLst>
          </p:cNvPr>
          <p:cNvGrpSpPr/>
          <p:nvPr/>
        </p:nvGrpSpPr>
        <p:grpSpPr>
          <a:xfrm>
            <a:off x="157948" y="3109720"/>
            <a:ext cx="3425263" cy="2893827"/>
            <a:chOff x="333333" y="2879002"/>
            <a:chExt cx="3341824" cy="2823333"/>
          </a:xfrm>
        </p:grpSpPr>
        <p:cxnSp>
          <p:nvCxnSpPr>
            <p:cNvPr id="9" name="直線矢印コネクタ 8">
              <a:extLst>
                <a:ext uri="{FF2B5EF4-FFF2-40B4-BE49-F238E27FC236}">
                  <a16:creationId xmlns:a16="http://schemas.microsoft.com/office/drawing/2014/main" id="{AD0316FC-E515-F9D6-CE76-52179CDC76EF}"/>
                </a:ext>
              </a:extLst>
            </p:cNvPr>
            <p:cNvCxnSpPr>
              <a:cxnSpLocks/>
            </p:cNvCxnSpPr>
            <p:nvPr/>
          </p:nvCxnSpPr>
          <p:spPr>
            <a:xfrm flipV="1">
              <a:off x="884248" y="3396821"/>
              <a:ext cx="0" cy="20832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6010AC51-1DFC-9EC8-31AC-FBB9BF302193}"/>
                </a:ext>
              </a:extLst>
            </p:cNvPr>
            <p:cNvCxnSpPr>
              <a:cxnSpLocks/>
            </p:cNvCxnSpPr>
            <p:nvPr/>
          </p:nvCxnSpPr>
          <p:spPr>
            <a:xfrm>
              <a:off x="884248" y="5480062"/>
              <a:ext cx="27909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81AA5270-7334-C11B-03B5-5877410BD2D2}"/>
                </a:ext>
              </a:extLst>
            </p:cNvPr>
            <p:cNvSpPr txBox="1"/>
            <p:nvPr/>
          </p:nvSpPr>
          <p:spPr>
            <a:xfrm>
              <a:off x="889550" y="2879002"/>
              <a:ext cx="2780304" cy="315434"/>
            </a:xfrm>
            <a:prstGeom prst="rect">
              <a:avLst/>
            </a:prstGeom>
            <a:noFill/>
          </p:spPr>
          <p:txBody>
            <a:bodyPr wrap="square">
              <a:spAutoFit/>
            </a:bodyPr>
            <a:lstStyle/>
            <a:p>
              <a:pPr algn="ctr" defTabSz="844083">
                <a:defRPr/>
              </a:pPr>
              <a:r>
                <a:rPr lang="ja-JP" altLang="en-US" sz="1292">
                  <a:latin typeface="Meiryo UI" panose="020B0604030504040204" pitchFamily="50" charset="-128"/>
                  <a:ea typeface="Meiryo UI" panose="020B0604030504040204" pitchFamily="50" charset="-128"/>
                </a:rPr>
                <a:t>事業化に向けたロードマップ</a:t>
              </a:r>
            </a:p>
          </p:txBody>
        </p:sp>
        <p:cxnSp>
          <p:nvCxnSpPr>
            <p:cNvPr id="12" name="直線コネクタ 11">
              <a:extLst>
                <a:ext uri="{FF2B5EF4-FFF2-40B4-BE49-F238E27FC236}">
                  <a16:creationId xmlns:a16="http://schemas.microsoft.com/office/drawing/2014/main" id="{7D005400-8FDB-D9A3-C851-85D773D7D42E}"/>
                </a:ext>
              </a:extLst>
            </p:cNvPr>
            <p:cNvCxnSpPr/>
            <p:nvPr/>
          </p:nvCxnSpPr>
          <p:spPr>
            <a:xfrm>
              <a:off x="884248" y="4804201"/>
              <a:ext cx="279090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801A747-6B4B-AE81-3481-952E5ECA64DA}"/>
                </a:ext>
              </a:extLst>
            </p:cNvPr>
            <p:cNvCxnSpPr/>
            <p:nvPr/>
          </p:nvCxnSpPr>
          <p:spPr>
            <a:xfrm>
              <a:off x="884248" y="4113763"/>
              <a:ext cx="279090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CFA4D0F4-F0F9-66FB-B7E5-A3FD9FC43BC8}"/>
                </a:ext>
              </a:extLst>
            </p:cNvPr>
            <p:cNvSpPr txBox="1"/>
            <p:nvPr/>
          </p:nvSpPr>
          <p:spPr>
            <a:xfrm>
              <a:off x="333333" y="4981509"/>
              <a:ext cx="526533" cy="346066"/>
            </a:xfrm>
            <a:prstGeom prst="rect">
              <a:avLst/>
            </a:prstGeom>
            <a:noFill/>
          </p:spPr>
          <p:txBody>
            <a:bodyPr wrap="none" rtlCol="0">
              <a:spAutoFit/>
            </a:bodyPr>
            <a:lstStyle/>
            <a:p>
              <a:pPr algn="ctr"/>
              <a:r>
                <a:rPr lang="ja-JP" altLang="en-US" sz="738" b="1">
                  <a:latin typeface="Meiryo UI" panose="020B0604030504040204" pitchFamily="50" charset="-128"/>
                  <a:ea typeface="Meiryo UI" panose="020B0604030504040204" pitchFamily="50" charset="-128"/>
                </a:rPr>
                <a:t>フェーズ</a:t>
              </a:r>
              <a:endParaRPr lang="en-US" altLang="ja-JP" sz="738" b="1">
                <a:latin typeface="Meiryo UI" panose="020B0604030504040204" pitchFamily="50" charset="-128"/>
                <a:ea typeface="Meiryo UI" panose="020B0604030504040204" pitchFamily="50" charset="-128"/>
              </a:endParaRPr>
            </a:p>
            <a:p>
              <a:pPr algn="ctr"/>
              <a:r>
                <a:rPr lang="ja-JP" altLang="en-US" sz="738" b="1">
                  <a:latin typeface="Meiryo UI" panose="020B0604030504040204" pitchFamily="50" charset="-128"/>
                  <a:ea typeface="Meiryo UI" panose="020B0604030504040204" pitchFamily="50" charset="-128"/>
                </a:rPr>
                <a:t>①</a:t>
              </a:r>
            </a:p>
          </p:txBody>
        </p:sp>
        <p:sp>
          <p:nvSpPr>
            <p:cNvPr id="15" name="テキスト ボックス 14">
              <a:extLst>
                <a:ext uri="{FF2B5EF4-FFF2-40B4-BE49-F238E27FC236}">
                  <a16:creationId xmlns:a16="http://schemas.microsoft.com/office/drawing/2014/main" id="{C75D14F4-A51F-21CF-05D5-8C845A7D3CA1}"/>
                </a:ext>
              </a:extLst>
            </p:cNvPr>
            <p:cNvSpPr txBox="1"/>
            <p:nvPr/>
          </p:nvSpPr>
          <p:spPr>
            <a:xfrm>
              <a:off x="333333" y="4346730"/>
              <a:ext cx="526533" cy="346066"/>
            </a:xfrm>
            <a:prstGeom prst="rect">
              <a:avLst/>
            </a:prstGeom>
            <a:noFill/>
          </p:spPr>
          <p:txBody>
            <a:bodyPr wrap="none" rtlCol="0">
              <a:spAutoFit/>
            </a:bodyPr>
            <a:lstStyle/>
            <a:p>
              <a:pPr algn="ctr"/>
              <a:r>
                <a:rPr lang="ja-JP" altLang="en-US" sz="738" b="1">
                  <a:latin typeface="Meiryo UI" panose="020B0604030504040204" pitchFamily="50" charset="-128"/>
                  <a:ea typeface="Meiryo UI" panose="020B0604030504040204" pitchFamily="50" charset="-128"/>
                </a:rPr>
                <a:t>フェーズ</a:t>
              </a:r>
              <a:endParaRPr lang="en-US" altLang="ja-JP" sz="738" b="1">
                <a:latin typeface="Meiryo UI" panose="020B0604030504040204" pitchFamily="50" charset="-128"/>
                <a:ea typeface="Meiryo UI" panose="020B0604030504040204" pitchFamily="50" charset="-128"/>
              </a:endParaRPr>
            </a:p>
            <a:p>
              <a:pPr algn="ctr"/>
              <a:r>
                <a:rPr lang="ja-JP" altLang="en-US" sz="738" b="1">
                  <a:latin typeface="Meiryo UI" panose="020B0604030504040204" pitchFamily="50" charset="-128"/>
                  <a:ea typeface="Meiryo UI" panose="020B0604030504040204" pitchFamily="50" charset="-128"/>
                </a:rPr>
                <a:t>②</a:t>
              </a:r>
            </a:p>
          </p:txBody>
        </p:sp>
        <p:sp>
          <p:nvSpPr>
            <p:cNvPr id="16" name="テキスト ボックス 15">
              <a:extLst>
                <a:ext uri="{FF2B5EF4-FFF2-40B4-BE49-F238E27FC236}">
                  <a16:creationId xmlns:a16="http://schemas.microsoft.com/office/drawing/2014/main" id="{BD1FD41C-4525-EE25-ED6D-6E915A569E78}"/>
                </a:ext>
              </a:extLst>
            </p:cNvPr>
            <p:cNvSpPr txBox="1"/>
            <p:nvPr/>
          </p:nvSpPr>
          <p:spPr>
            <a:xfrm>
              <a:off x="333333" y="3677104"/>
              <a:ext cx="526533" cy="346066"/>
            </a:xfrm>
            <a:prstGeom prst="rect">
              <a:avLst/>
            </a:prstGeom>
            <a:noFill/>
          </p:spPr>
          <p:txBody>
            <a:bodyPr wrap="none" rtlCol="0">
              <a:spAutoFit/>
            </a:bodyPr>
            <a:lstStyle/>
            <a:p>
              <a:pPr algn="ctr"/>
              <a:r>
                <a:rPr lang="ja-JP" altLang="en-US" sz="738" b="1">
                  <a:latin typeface="Meiryo UI" panose="020B0604030504040204" pitchFamily="50" charset="-128"/>
                  <a:ea typeface="Meiryo UI" panose="020B0604030504040204" pitchFamily="50" charset="-128"/>
                </a:rPr>
                <a:t>フェーズ</a:t>
              </a:r>
              <a:endParaRPr lang="en-US" altLang="ja-JP" sz="738" b="1">
                <a:latin typeface="Meiryo UI" panose="020B0604030504040204" pitchFamily="50" charset="-128"/>
                <a:ea typeface="Meiryo UI" panose="020B0604030504040204" pitchFamily="50" charset="-128"/>
              </a:endParaRPr>
            </a:p>
            <a:p>
              <a:pPr algn="ctr"/>
              <a:r>
                <a:rPr lang="ja-JP" altLang="en-US" sz="738" b="1">
                  <a:latin typeface="Meiryo UI" panose="020B0604030504040204" pitchFamily="50" charset="-128"/>
                  <a:ea typeface="Meiryo UI" panose="020B0604030504040204" pitchFamily="50" charset="-128"/>
                </a:rPr>
                <a:t>③</a:t>
              </a:r>
            </a:p>
          </p:txBody>
        </p:sp>
        <p:cxnSp>
          <p:nvCxnSpPr>
            <p:cNvPr id="17" name="直線コネクタ 16">
              <a:extLst>
                <a:ext uri="{FF2B5EF4-FFF2-40B4-BE49-F238E27FC236}">
                  <a16:creationId xmlns:a16="http://schemas.microsoft.com/office/drawing/2014/main" id="{79C2D707-082E-AE61-5FF5-2F6CF9BA1407}"/>
                </a:ext>
              </a:extLst>
            </p:cNvPr>
            <p:cNvCxnSpPr/>
            <p:nvPr/>
          </p:nvCxnSpPr>
          <p:spPr>
            <a:xfrm>
              <a:off x="1432889" y="5217669"/>
              <a:ext cx="0" cy="262393"/>
            </a:xfrm>
            <a:prstGeom prst="line">
              <a:avLst/>
            </a:prstGeom>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425148CE-B225-6296-814D-3EA68F5B77EC}"/>
                </a:ext>
              </a:extLst>
            </p:cNvPr>
            <p:cNvCxnSpPr>
              <a:cxnSpLocks/>
            </p:cNvCxnSpPr>
            <p:nvPr/>
          </p:nvCxnSpPr>
          <p:spPr>
            <a:xfrm>
              <a:off x="2173685" y="4438441"/>
              <a:ext cx="0" cy="1026070"/>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7847CBEE-E8B3-19F8-E805-9763198D4EF1}"/>
                </a:ext>
              </a:extLst>
            </p:cNvPr>
            <p:cNvCxnSpPr>
              <a:cxnSpLocks/>
            </p:cNvCxnSpPr>
            <p:nvPr/>
          </p:nvCxnSpPr>
          <p:spPr>
            <a:xfrm>
              <a:off x="2993994" y="3677104"/>
              <a:ext cx="0" cy="1787407"/>
            </a:xfrm>
            <a:prstGeom prst="line">
              <a:avLst/>
            </a:prstGeom>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id="{301DBE7C-E38F-8307-7CAB-35A19A783A35}"/>
                </a:ext>
              </a:extLst>
            </p:cNvPr>
            <p:cNvSpPr txBox="1"/>
            <p:nvPr/>
          </p:nvSpPr>
          <p:spPr>
            <a:xfrm>
              <a:off x="1073820" y="5494639"/>
              <a:ext cx="661865" cy="187049"/>
            </a:xfrm>
            <a:prstGeom prst="rect">
              <a:avLst/>
            </a:prstGeom>
            <a:noFill/>
          </p:spPr>
          <p:txBody>
            <a:bodyPr wrap="none" rtlCol="0">
              <a:spAutoFit/>
            </a:bodyPr>
            <a:lstStyle/>
            <a:p>
              <a:r>
                <a:rPr lang="en-US" altLang="ja-JP" sz="646">
                  <a:latin typeface="Meiryo UI" panose="020B0604030504040204" pitchFamily="50" charset="-128"/>
                  <a:ea typeface="Meiryo UI" panose="020B0604030504040204" pitchFamily="50" charset="-128"/>
                </a:rPr>
                <a:t>2020</a:t>
              </a:r>
              <a:r>
                <a:rPr lang="ja-JP" altLang="en-US" sz="646">
                  <a:latin typeface="Meiryo UI" panose="020B0604030504040204" pitchFamily="50" charset="-128"/>
                  <a:ea typeface="Meiryo UI" panose="020B0604030504040204" pitchFamily="50" charset="-128"/>
                </a:rPr>
                <a:t>～</a:t>
              </a:r>
              <a:r>
                <a:rPr lang="en-US" altLang="ja-JP" sz="646">
                  <a:latin typeface="Meiryo UI" panose="020B0604030504040204" pitchFamily="50" charset="-128"/>
                  <a:ea typeface="Meiryo UI" panose="020B0604030504040204" pitchFamily="50" charset="-128"/>
                </a:rPr>
                <a:t>2023</a:t>
              </a:r>
              <a:endParaRPr lang="ja-JP" altLang="en-US" sz="646">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D838276D-9EDC-EAAB-83E5-91A0C8BB5337}"/>
                </a:ext>
              </a:extLst>
            </p:cNvPr>
            <p:cNvSpPr txBox="1"/>
            <p:nvPr/>
          </p:nvSpPr>
          <p:spPr>
            <a:xfrm>
              <a:off x="1868711" y="5494639"/>
              <a:ext cx="734924" cy="207696"/>
            </a:xfrm>
            <a:prstGeom prst="rect">
              <a:avLst/>
            </a:prstGeom>
            <a:noFill/>
          </p:spPr>
          <p:txBody>
            <a:bodyPr wrap="none" rtlCol="0">
              <a:spAutoFit/>
            </a:bodyPr>
            <a:lstStyle/>
            <a:p>
              <a:r>
                <a:rPr lang="en-US" altLang="ja-JP" sz="646">
                  <a:latin typeface="Meiryo UI" panose="020B0604030504040204" pitchFamily="50" charset="-128"/>
                  <a:ea typeface="Meiryo UI" panose="020B0604030504040204" pitchFamily="50" charset="-128"/>
                </a:rPr>
                <a:t>2024</a:t>
              </a:r>
              <a:r>
                <a:rPr lang="ja-JP" altLang="en-US" sz="646">
                  <a:latin typeface="Meiryo UI" panose="020B0604030504040204" pitchFamily="50" charset="-128"/>
                  <a:ea typeface="Meiryo UI" panose="020B0604030504040204" pitchFamily="50" charset="-128"/>
                </a:rPr>
                <a:t>～</a:t>
              </a:r>
              <a:r>
                <a:rPr lang="en-US" altLang="ja-JP" sz="646">
                  <a:latin typeface="Meiryo UI" panose="020B0604030504040204" pitchFamily="50" charset="-128"/>
                  <a:ea typeface="Meiryo UI" panose="020B0604030504040204" pitchFamily="50" charset="-128"/>
                </a:rPr>
                <a:t>2027</a:t>
              </a:r>
              <a:endParaRPr lang="ja-JP" altLang="en-US" sz="646">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CD32651F-1F93-C677-59D0-FD5646E6A5CD}"/>
                </a:ext>
              </a:extLst>
            </p:cNvPr>
            <p:cNvSpPr txBox="1"/>
            <p:nvPr/>
          </p:nvSpPr>
          <p:spPr>
            <a:xfrm>
              <a:off x="2642873" y="5494639"/>
              <a:ext cx="661865" cy="187049"/>
            </a:xfrm>
            <a:prstGeom prst="rect">
              <a:avLst/>
            </a:prstGeom>
            <a:noFill/>
          </p:spPr>
          <p:txBody>
            <a:bodyPr wrap="none" rtlCol="0">
              <a:spAutoFit/>
            </a:bodyPr>
            <a:lstStyle/>
            <a:p>
              <a:r>
                <a:rPr lang="en-US" altLang="ja-JP" sz="646">
                  <a:latin typeface="Meiryo UI" panose="020B0604030504040204" pitchFamily="50" charset="-128"/>
                  <a:ea typeface="Meiryo UI" panose="020B0604030504040204" pitchFamily="50" charset="-128"/>
                </a:rPr>
                <a:t>2028</a:t>
              </a:r>
              <a:r>
                <a:rPr lang="ja-JP" altLang="en-US" sz="646">
                  <a:latin typeface="Meiryo UI" panose="020B0604030504040204" pitchFamily="50" charset="-128"/>
                  <a:ea typeface="Meiryo UI" panose="020B0604030504040204" pitchFamily="50" charset="-128"/>
                </a:rPr>
                <a:t>～</a:t>
              </a:r>
              <a:r>
                <a:rPr lang="en-US" altLang="ja-JP" sz="646">
                  <a:latin typeface="Meiryo UI" panose="020B0604030504040204" pitchFamily="50" charset="-128"/>
                  <a:ea typeface="Meiryo UI" panose="020B0604030504040204" pitchFamily="50" charset="-128"/>
                </a:rPr>
                <a:t>2031</a:t>
              </a:r>
              <a:endParaRPr lang="ja-JP" altLang="en-US" sz="646">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676A2E76-B342-A9CC-23BD-CBE0F64AF1A3}"/>
                </a:ext>
              </a:extLst>
            </p:cNvPr>
            <p:cNvSpPr/>
            <p:nvPr/>
          </p:nvSpPr>
          <p:spPr>
            <a:xfrm rot="10800000" flipH="1" flipV="1">
              <a:off x="1161887" y="4890653"/>
              <a:ext cx="542670" cy="382676"/>
            </a:xfrm>
            <a:prstGeom prst="rect">
              <a:avLst/>
            </a:prstGeom>
            <a:solidFill>
              <a:srgbClr val="FF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38">
                  <a:solidFill>
                    <a:schemeClr val="tx1"/>
                  </a:solidFill>
                  <a:latin typeface="Meiryo UI" panose="020B0604030504040204" pitchFamily="50" charset="-128"/>
                  <a:ea typeface="Meiryo UI" panose="020B0604030504040204" pitchFamily="50" charset="-128"/>
                </a:rPr>
                <a:t>実績</a:t>
              </a:r>
              <a:endParaRPr lang="en-US" altLang="ja-JP" sz="738">
                <a:solidFill>
                  <a:schemeClr val="tx1"/>
                </a:solidFill>
                <a:latin typeface="Meiryo UI" panose="020B0604030504040204" pitchFamily="50" charset="-128"/>
                <a:ea typeface="Meiryo UI" panose="020B0604030504040204" pitchFamily="50" charset="-128"/>
              </a:endParaRPr>
            </a:p>
            <a:p>
              <a:pPr algn="ctr"/>
              <a:r>
                <a:rPr lang="ja-JP" altLang="en-US" sz="738">
                  <a:solidFill>
                    <a:schemeClr val="tx1"/>
                  </a:solidFill>
                  <a:latin typeface="Meiryo UI" panose="020B0604030504040204" pitchFamily="50" charset="-128"/>
                  <a:ea typeface="Meiryo UI" panose="020B0604030504040204" pitchFamily="50" charset="-128"/>
                </a:rPr>
                <a:t>＊＊＊</a:t>
              </a:r>
            </a:p>
          </p:txBody>
        </p:sp>
        <p:sp>
          <p:nvSpPr>
            <p:cNvPr id="24" name="正方形/長方形 23">
              <a:extLst>
                <a:ext uri="{FF2B5EF4-FFF2-40B4-BE49-F238E27FC236}">
                  <a16:creationId xmlns:a16="http://schemas.microsoft.com/office/drawing/2014/main" id="{6E2E7279-6FC3-940C-559E-FE65D9E21221}"/>
                </a:ext>
              </a:extLst>
            </p:cNvPr>
            <p:cNvSpPr/>
            <p:nvPr/>
          </p:nvSpPr>
          <p:spPr>
            <a:xfrm rot="10800000" flipH="1" flipV="1">
              <a:off x="1896965" y="4271776"/>
              <a:ext cx="542670" cy="382676"/>
            </a:xfrm>
            <a:prstGeom prst="rect">
              <a:avLst/>
            </a:prstGeom>
            <a:solidFill>
              <a:srgbClr val="FF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38">
                  <a:solidFill>
                    <a:schemeClr val="tx1"/>
                  </a:solidFill>
                  <a:latin typeface="Meiryo UI" panose="020B0604030504040204" pitchFamily="50" charset="-128"/>
                  <a:ea typeface="Meiryo UI" panose="020B0604030504040204" pitchFamily="50" charset="-128"/>
                </a:rPr>
                <a:t>目標</a:t>
              </a:r>
              <a:endParaRPr lang="en-US" altLang="ja-JP" sz="738">
                <a:solidFill>
                  <a:schemeClr val="tx1"/>
                </a:solidFill>
                <a:latin typeface="Meiryo UI" panose="020B0604030504040204" pitchFamily="50" charset="-128"/>
                <a:ea typeface="Meiryo UI" panose="020B0604030504040204" pitchFamily="50" charset="-128"/>
              </a:endParaRPr>
            </a:p>
            <a:p>
              <a:pPr algn="ctr"/>
              <a:r>
                <a:rPr lang="ja-JP" altLang="en-US" sz="738">
                  <a:solidFill>
                    <a:schemeClr val="tx1"/>
                  </a:solidFill>
                  <a:latin typeface="Meiryo UI" panose="020B0604030504040204" pitchFamily="50" charset="-128"/>
                  <a:ea typeface="Meiryo UI" panose="020B0604030504040204" pitchFamily="50" charset="-128"/>
                </a:rPr>
                <a:t>＊＊＊</a:t>
              </a:r>
            </a:p>
          </p:txBody>
        </p:sp>
        <p:sp>
          <p:nvSpPr>
            <p:cNvPr id="25" name="正方形/長方形 24">
              <a:extLst>
                <a:ext uri="{FF2B5EF4-FFF2-40B4-BE49-F238E27FC236}">
                  <a16:creationId xmlns:a16="http://schemas.microsoft.com/office/drawing/2014/main" id="{0989AEE4-6CA4-396E-B5B1-FA6B8F51BB39}"/>
                </a:ext>
              </a:extLst>
            </p:cNvPr>
            <p:cNvSpPr/>
            <p:nvPr/>
          </p:nvSpPr>
          <p:spPr>
            <a:xfrm rot="10800000" flipH="1" flipV="1">
              <a:off x="2722659" y="3543413"/>
              <a:ext cx="542670" cy="382676"/>
            </a:xfrm>
            <a:prstGeom prst="rect">
              <a:avLst/>
            </a:prstGeom>
            <a:solidFill>
              <a:srgbClr val="FF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38">
                  <a:solidFill>
                    <a:schemeClr val="tx1"/>
                  </a:solidFill>
                  <a:latin typeface="Meiryo UI" panose="020B0604030504040204" pitchFamily="50" charset="-128"/>
                  <a:ea typeface="Meiryo UI" panose="020B0604030504040204" pitchFamily="50" charset="-128"/>
                </a:rPr>
                <a:t>目標</a:t>
              </a:r>
              <a:endParaRPr lang="en-US" altLang="ja-JP" sz="738">
                <a:solidFill>
                  <a:schemeClr val="tx1"/>
                </a:solidFill>
                <a:latin typeface="Meiryo UI" panose="020B0604030504040204" pitchFamily="50" charset="-128"/>
                <a:ea typeface="Meiryo UI" panose="020B0604030504040204" pitchFamily="50" charset="-128"/>
              </a:endParaRPr>
            </a:p>
            <a:p>
              <a:pPr algn="ctr"/>
              <a:r>
                <a:rPr lang="ja-JP" altLang="en-US" sz="738">
                  <a:solidFill>
                    <a:schemeClr val="tx1"/>
                  </a:solidFill>
                  <a:latin typeface="Meiryo UI" panose="020B0604030504040204" pitchFamily="50" charset="-128"/>
                  <a:ea typeface="Meiryo UI" panose="020B0604030504040204" pitchFamily="50" charset="-128"/>
                </a:rPr>
                <a:t>＊＊＊</a:t>
              </a:r>
            </a:p>
          </p:txBody>
        </p:sp>
      </p:grpSp>
      <p:graphicFrame>
        <p:nvGraphicFramePr>
          <p:cNvPr id="26" name="表 39">
            <a:extLst>
              <a:ext uri="{FF2B5EF4-FFF2-40B4-BE49-F238E27FC236}">
                <a16:creationId xmlns:a16="http://schemas.microsoft.com/office/drawing/2014/main" id="{F530C7D0-978F-DF67-5BF1-A888342C001B}"/>
              </a:ext>
            </a:extLst>
          </p:cNvPr>
          <p:cNvGraphicFramePr>
            <a:graphicFrameLocks noGrp="1"/>
          </p:cNvGraphicFramePr>
          <p:nvPr>
            <p:extLst>
              <p:ext uri="{D42A27DB-BD31-4B8C-83A1-F6EECF244321}">
                <p14:modId xmlns:p14="http://schemas.microsoft.com/office/powerpoint/2010/main" val="2253608142"/>
              </p:ext>
            </p:extLst>
          </p:nvPr>
        </p:nvGraphicFramePr>
        <p:xfrm>
          <a:off x="4093164" y="5202626"/>
          <a:ext cx="4663488" cy="1048814"/>
        </p:xfrm>
        <a:graphic>
          <a:graphicData uri="http://schemas.openxmlformats.org/drawingml/2006/table">
            <a:tbl>
              <a:tblPr firstRow="1" bandRow="1">
                <a:tableStyleId>{5C22544A-7EE6-4342-B048-85BDC9FD1C3A}</a:tableStyleId>
              </a:tblPr>
              <a:tblGrid>
                <a:gridCol w="1165872">
                  <a:extLst>
                    <a:ext uri="{9D8B030D-6E8A-4147-A177-3AD203B41FA5}">
                      <a16:colId xmlns:a16="http://schemas.microsoft.com/office/drawing/2014/main" val="2976734690"/>
                    </a:ext>
                  </a:extLst>
                </a:gridCol>
                <a:gridCol w="1165872">
                  <a:extLst>
                    <a:ext uri="{9D8B030D-6E8A-4147-A177-3AD203B41FA5}">
                      <a16:colId xmlns:a16="http://schemas.microsoft.com/office/drawing/2014/main" val="3683982084"/>
                    </a:ext>
                  </a:extLst>
                </a:gridCol>
                <a:gridCol w="1165872">
                  <a:extLst>
                    <a:ext uri="{9D8B030D-6E8A-4147-A177-3AD203B41FA5}">
                      <a16:colId xmlns:a16="http://schemas.microsoft.com/office/drawing/2014/main" val="1630230372"/>
                    </a:ext>
                  </a:extLst>
                </a:gridCol>
                <a:gridCol w="1165872">
                  <a:extLst>
                    <a:ext uri="{9D8B030D-6E8A-4147-A177-3AD203B41FA5}">
                      <a16:colId xmlns:a16="http://schemas.microsoft.com/office/drawing/2014/main" val="1729065680"/>
                    </a:ext>
                  </a:extLst>
                </a:gridCol>
              </a:tblGrid>
              <a:tr h="317294">
                <a:tc>
                  <a:txBody>
                    <a:bodyPr/>
                    <a:lstStyle/>
                    <a:p>
                      <a:pPr algn="ct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検証課題</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解決策</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結果</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0759321"/>
                  </a:ext>
                </a:extLst>
              </a:tr>
              <a:tr h="365760">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＊＊の実証（</a:t>
                      </a:r>
                      <a:r>
                        <a:rPr kumimoji="1" lang="en-US" altLang="ja-JP" sz="900" b="0">
                          <a:solidFill>
                            <a:schemeClr val="tx1"/>
                          </a:solidFill>
                          <a:latin typeface="Meiryo UI" panose="020B0604030504040204" pitchFamily="50" charset="-128"/>
                          <a:ea typeface="Meiryo UI" panose="020B0604030504040204" pitchFamily="50" charset="-128"/>
                        </a:rPr>
                        <a:t>2019</a:t>
                      </a:r>
                      <a:r>
                        <a:rPr kumimoji="1" lang="ja-JP" altLang="en-US" sz="900" b="0">
                          <a:solidFill>
                            <a:schemeClr val="tx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878656"/>
                  </a:ext>
                </a:extLst>
              </a:tr>
              <a:tr h="3657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＊＊の実証（</a:t>
                      </a:r>
                      <a:r>
                        <a:rPr kumimoji="1" lang="en-US" altLang="ja-JP" sz="900" b="0">
                          <a:solidFill>
                            <a:schemeClr val="tx1"/>
                          </a:solidFill>
                          <a:latin typeface="Meiryo UI" panose="020B0604030504040204" pitchFamily="50" charset="-128"/>
                          <a:ea typeface="Meiryo UI" panose="020B0604030504040204" pitchFamily="50" charset="-128"/>
                        </a:rPr>
                        <a:t>2022</a:t>
                      </a:r>
                      <a:r>
                        <a:rPr kumimoji="1" lang="ja-JP" altLang="en-US" sz="900" b="0">
                          <a:solidFill>
                            <a:schemeClr val="tx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9386993"/>
                  </a:ext>
                </a:extLst>
              </a:tr>
            </a:tbl>
          </a:graphicData>
        </a:graphic>
      </p:graphicFrame>
      <p:sp>
        <p:nvSpPr>
          <p:cNvPr id="27" name="テキスト ボックス 26">
            <a:extLst>
              <a:ext uri="{FF2B5EF4-FFF2-40B4-BE49-F238E27FC236}">
                <a16:creationId xmlns:a16="http://schemas.microsoft.com/office/drawing/2014/main" id="{484DE2D7-3E6D-2117-95B3-F405F37EF076}"/>
              </a:ext>
            </a:extLst>
          </p:cNvPr>
          <p:cNvSpPr txBox="1"/>
          <p:nvPr/>
        </p:nvSpPr>
        <p:spPr>
          <a:xfrm>
            <a:off x="5025221" y="4807904"/>
            <a:ext cx="2566434" cy="291170"/>
          </a:xfrm>
          <a:prstGeom prst="rect">
            <a:avLst/>
          </a:prstGeom>
          <a:noFill/>
        </p:spPr>
        <p:txBody>
          <a:bodyPr wrap="square">
            <a:spAutoFit/>
          </a:bodyPr>
          <a:lstStyle/>
          <a:p>
            <a:pPr algn="ctr" defTabSz="844083">
              <a:defRPr/>
            </a:pPr>
            <a:r>
              <a:rPr lang="ja-JP" altLang="en-US" sz="1292">
                <a:latin typeface="Meiryo UI" panose="020B0604030504040204" pitchFamily="50" charset="-128"/>
                <a:ea typeface="Meiryo UI" panose="020B0604030504040204" pitchFamily="50" charset="-128"/>
              </a:rPr>
              <a:t>過去の実証実験</a:t>
            </a:r>
          </a:p>
        </p:txBody>
      </p:sp>
      <p:sp>
        <p:nvSpPr>
          <p:cNvPr id="28" name="テキスト ボックス 27">
            <a:extLst>
              <a:ext uri="{FF2B5EF4-FFF2-40B4-BE49-F238E27FC236}">
                <a16:creationId xmlns:a16="http://schemas.microsoft.com/office/drawing/2014/main" id="{F141A85C-F028-3BCE-0FD4-AA4D1AFFD45A}"/>
              </a:ext>
            </a:extLst>
          </p:cNvPr>
          <p:cNvSpPr txBox="1"/>
          <p:nvPr/>
        </p:nvSpPr>
        <p:spPr>
          <a:xfrm>
            <a:off x="4610653" y="3109720"/>
            <a:ext cx="3130751" cy="291170"/>
          </a:xfrm>
          <a:prstGeom prst="rect">
            <a:avLst/>
          </a:prstGeom>
          <a:noFill/>
        </p:spPr>
        <p:txBody>
          <a:bodyPr wrap="square">
            <a:spAutoFit/>
          </a:bodyPr>
          <a:lstStyle/>
          <a:p>
            <a:pPr algn="ctr" defTabSz="844083">
              <a:defRPr/>
            </a:pPr>
            <a:r>
              <a:rPr lang="ja-JP" altLang="en-US" sz="1292">
                <a:latin typeface="Meiryo UI" panose="020B0604030504040204" pitchFamily="50" charset="-128"/>
                <a:ea typeface="Meiryo UI" panose="020B0604030504040204" pitchFamily="50" charset="-128"/>
              </a:rPr>
              <a:t>今回の実証実験と事業化の関連性</a:t>
            </a:r>
          </a:p>
        </p:txBody>
      </p:sp>
      <p:sp>
        <p:nvSpPr>
          <p:cNvPr id="29" name="正方形/長方形 28">
            <a:extLst>
              <a:ext uri="{FF2B5EF4-FFF2-40B4-BE49-F238E27FC236}">
                <a16:creationId xmlns:a16="http://schemas.microsoft.com/office/drawing/2014/main" id="{6A0C3FA7-31AB-5E0A-4C7C-DC37F88FD7EB}"/>
              </a:ext>
            </a:extLst>
          </p:cNvPr>
          <p:cNvSpPr/>
          <p:nvPr/>
        </p:nvSpPr>
        <p:spPr>
          <a:xfrm>
            <a:off x="4024284" y="3410681"/>
            <a:ext cx="4732366" cy="12726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15">
                <a:solidFill>
                  <a:schemeClr val="tx1"/>
                </a:solidFill>
                <a:latin typeface="Meiryo UI" panose="020B0604030504040204" pitchFamily="50" charset="-128"/>
                <a:ea typeface="Meiryo UI" panose="020B0604030504040204" pitchFamily="50" charset="-128"/>
              </a:rPr>
              <a:t>【</a:t>
            </a:r>
            <a:r>
              <a:rPr lang="ja-JP" altLang="en-US" sz="1015">
                <a:solidFill>
                  <a:schemeClr val="tx1"/>
                </a:solidFill>
                <a:latin typeface="Meiryo UI" panose="020B0604030504040204" pitchFamily="50" charset="-128"/>
                <a:ea typeface="Meiryo UI" panose="020B0604030504040204" pitchFamily="50" charset="-128"/>
              </a:rPr>
              <a:t>課題</a:t>
            </a:r>
            <a:r>
              <a:rPr lang="en-US" altLang="ja-JP" sz="1015">
                <a:solidFill>
                  <a:schemeClr val="tx1"/>
                </a:solidFill>
                <a:latin typeface="Meiryo UI" panose="020B0604030504040204" pitchFamily="50" charset="-128"/>
                <a:ea typeface="Meiryo UI" panose="020B0604030504040204" pitchFamily="50" charset="-128"/>
              </a:rPr>
              <a:t>】</a:t>
            </a:r>
          </a:p>
          <a:p>
            <a:r>
              <a:rPr lang="ja-JP" altLang="en-US" sz="1015">
                <a:solidFill>
                  <a:schemeClr val="tx1"/>
                </a:solidFill>
                <a:latin typeface="Meiryo UI" panose="020B0604030504040204" pitchFamily="50" charset="-128"/>
                <a:ea typeface="Meiryo UI" panose="020B0604030504040204" pitchFamily="50" charset="-128"/>
              </a:rPr>
              <a:t>フェーズ②からフェーズ③へ移行するために</a:t>
            </a:r>
            <a:r>
              <a:rPr lang="en-US" altLang="ja-JP" sz="1015">
                <a:solidFill>
                  <a:schemeClr val="tx1"/>
                </a:solidFill>
                <a:latin typeface="Meiryo UI" panose="020B0604030504040204" pitchFamily="50" charset="-128"/>
                <a:ea typeface="Meiryo UI" panose="020B0604030504040204" pitchFamily="50" charset="-128"/>
              </a:rPr>
              <a:t>****</a:t>
            </a:r>
            <a:r>
              <a:rPr lang="ja-JP" altLang="en-US" sz="1015">
                <a:solidFill>
                  <a:schemeClr val="tx1"/>
                </a:solidFill>
                <a:latin typeface="Meiryo UI" panose="020B0604030504040204" pitchFamily="50" charset="-128"/>
                <a:ea typeface="Meiryo UI" panose="020B0604030504040204" pitchFamily="50" charset="-128"/>
              </a:rPr>
              <a:t>という課題がある</a:t>
            </a:r>
            <a:endParaRPr lang="en-US" altLang="ja-JP" sz="1015">
              <a:solidFill>
                <a:schemeClr val="tx1"/>
              </a:solidFill>
              <a:latin typeface="Meiryo UI" panose="020B0604030504040204" pitchFamily="50" charset="-128"/>
              <a:ea typeface="Meiryo UI" panose="020B0604030504040204" pitchFamily="50" charset="-128"/>
            </a:endParaRPr>
          </a:p>
          <a:p>
            <a:endParaRPr lang="en-US" altLang="ja-JP" sz="1015">
              <a:solidFill>
                <a:schemeClr val="tx1"/>
              </a:solidFill>
              <a:latin typeface="Meiryo UI" panose="020B0604030504040204" pitchFamily="50" charset="-128"/>
              <a:ea typeface="Meiryo UI" panose="020B0604030504040204" pitchFamily="50" charset="-128"/>
            </a:endParaRPr>
          </a:p>
          <a:p>
            <a:r>
              <a:rPr lang="en-US" altLang="ja-JP" sz="1015">
                <a:solidFill>
                  <a:schemeClr val="tx1"/>
                </a:solidFill>
                <a:latin typeface="Meiryo UI" panose="020B0604030504040204" pitchFamily="50" charset="-128"/>
                <a:ea typeface="Meiryo UI" panose="020B0604030504040204" pitchFamily="50" charset="-128"/>
              </a:rPr>
              <a:t>【</a:t>
            </a:r>
            <a:r>
              <a:rPr lang="ja-JP" altLang="en-US" sz="1015">
                <a:solidFill>
                  <a:schemeClr val="tx1"/>
                </a:solidFill>
                <a:latin typeface="Meiryo UI" panose="020B0604030504040204" pitchFamily="50" charset="-128"/>
                <a:ea typeface="Meiryo UI" panose="020B0604030504040204" pitchFamily="50" charset="-128"/>
              </a:rPr>
              <a:t>今回の実証実験</a:t>
            </a:r>
            <a:r>
              <a:rPr lang="en-US" altLang="ja-JP" sz="1015">
                <a:solidFill>
                  <a:schemeClr val="tx1"/>
                </a:solidFill>
                <a:latin typeface="Meiryo UI" panose="020B0604030504040204" pitchFamily="50" charset="-128"/>
                <a:ea typeface="Meiryo UI" panose="020B0604030504040204" pitchFamily="50" charset="-128"/>
              </a:rPr>
              <a:t>】</a:t>
            </a:r>
          </a:p>
          <a:p>
            <a:r>
              <a:rPr lang="ja-JP" altLang="en-US" sz="1015">
                <a:solidFill>
                  <a:schemeClr val="tx1"/>
                </a:solidFill>
                <a:latin typeface="Meiryo UI" panose="020B0604030504040204" pitchFamily="50" charset="-128"/>
                <a:ea typeface="Meiryo UI" panose="020B0604030504040204" pitchFamily="50" charset="-128"/>
              </a:rPr>
              <a:t>移行に伴い主たるハードルを抽出し、２０２５年以降の更なる研究開発の計画を検討することが可能となる。　</a:t>
            </a:r>
          </a:p>
        </p:txBody>
      </p:sp>
      <p:sp>
        <p:nvSpPr>
          <p:cNvPr id="30" name="正方形/長方形 29">
            <a:extLst>
              <a:ext uri="{FF2B5EF4-FFF2-40B4-BE49-F238E27FC236}">
                <a16:creationId xmlns:a16="http://schemas.microsoft.com/office/drawing/2014/main" id="{302CBC14-6904-8D3A-DE75-312D5FB298DB}"/>
              </a:ext>
            </a:extLst>
          </p:cNvPr>
          <p:cNvSpPr/>
          <p:nvPr/>
        </p:nvSpPr>
        <p:spPr>
          <a:xfrm>
            <a:off x="1667665" y="5592936"/>
            <a:ext cx="319820" cy="8352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646">
              <a:solidFill>
                <a:schemeClr val="tx1"/>
              </a:solidFill>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id="{BC20FFDD-7084-528A-EB55-12274E5D2D50}"/>
              </a:ext>
            </a:extLst>
          </p:cNvPr>
          <p:cNvSpPr/>
          <p:nvPr/>
        </p:nvSpPr>
        <p:spPr>
          <a:xfrm>
            <a:off x="1368711" y="5592936"/>
            <a:ext cx="202557" cy="8352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Tree>
    <p:extLst>
      <p:ext uri="{BB962C8B-B14F-4D97-AF65-F5344CB8AC3E}">
        <p14:creationId xmlns:p14="http://schemas.microsoft.com/office/powerpoint/2010/main" val="1478393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2EE67-19E2-CDB8-9D67-27772AA8A902}"/>
            </a:ext>
          </a:extLst>
        </p:cNvPr>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8CD6BEC7-EF41-022A-7061-815AB0BFFCE3}"/>
              </a:ext>
            </a:extLst>
          </p:cNvPr>
          <p:cNvSpPr txBox="1">
            <a:spLocks/>
          </p:cNvSpPr>
          <p:nvPr/>
        </p:nvSpPr>
        <p:spPr bwMode="auto">
          <a:xfrm>
            <a:off x="72096" y="1218507"/>
            <a:ext cx="8999808" cy="563949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panose="020B0604030504040204" pitchFamily="50" charset="-128"/>
                <a:ea typeface="Meiryo UI" panose="020B0604030504040204" pitchFamily="50" charset="-128"/>
              </a:rPr>
              <a:t>（１）解決したい大田区の課題</a:t>
            </a:r>
            <a:endParaRPr lang="en-US" altLang="ja-JP" sz="1800" dirty="0">
              <a:latin typeface="Meiryo UI" panose="020B0604030504040204" pitchFamily="50" charset="-128"/>
              <a:ea typeface="Meiryo UI" panose="020B0604030504040204" pitchFamily="50" charset="-128"/>
            </a:endParaRPr>
          </a:p>
          <a:p>
            <a:pPr marL="0" indent="0">
              <a:lnSpc>
                <a:spcPct val="100000"/>
              </a:lnSpc>
              <a:spcBef>
                <a:spcPts val="554"/>
              </a:spcBef>
              <a:buNone/>
            </a:pPr>
            <a:r>
              <a:rPr lang="ja-JP" altLang="en-US" sz="1400" dirty="0">
                <a:solidFill>
                  <a:srgbClr val="969696"/>
                </a:solidFill>
                <a:latin typeface="Meiryo UI" panose="020B0604030504040204" pitchFamily="50" charset="-128"/>
                <a:ea typeface="Meiryo UI" panose="020B0604030504040204" pitchFamily="50" charset="-128"/>
              </a:rPr>
              <a:t>指定提案をする課題に〇を付けてください。</a:t>
            </a:r>
            <a:endParaRPr lang="ja-JP" altLang="ja-JP" dirty="0">
              <a:latin typeface="Arial" panose="020B0604020202020204" pitchFamily="34" charset="0"/>
            </a:endParaRPr>
          </a:p>
          <a:p>
            <a:pPr marL="0" indent="0">
              <a:lnSpc>
                <a:spcPct val="100000"/>
              </a:lnSpc>
              <a:spcBef>
                <a:spcPts val="554"/>
              </a:spcBef>
              <a:buNone/>
            </a:pPr>
            <a:endParaRPr lang="en-US" altLang="ja-JP" sz="1400" dirty="0">
              <a:solidFill>
                <a:srgbClr val="969696"/>
              </a:solidFill>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1A73A024-BA63-9B27-0417-8CB3DD3769CC}"/>
              </a:ext>
            </a:extLst>
          </p:cNvPr>
          <p:cNvGraphicFramePr>
            <a:graphicFrameLocks noGrp="1"/>
          </p:cNvGraphicFramePr>
          <p:nvPr>
            <p:extLst>
              <p:ext uri="{D42A27DB-BD31-4B8C-83A1-F6EECF244321}">
                <p14:modId xmlns:p14="http://schemas.microsoft.com/office/powerpoint/2010/main" val="3962561066"/>
              </p:ext>
            </p:extLst>
          </p:nvPr>
        </p:nvGraphicFramePr>
        <p:xfrm>
          <a:off x="232611" y="1932618"/>
          <a:ext cx="8678778" cy="3960073"/>
        </p:xfrm>
        <a:graphic>
          <a:graphicData uri="http://schemas.openxmlformats.org/drawingml/2006/table">
            <a:tbl>
              <a:tblPr firstRow="1" bandRow="1">
                <a:tableStyleId>{5C22544A-7EE6-4342-B048-85BDC9FD1C3A}</a:tableStyleId>
              </a:tblPr>
              <a:tblGrid>
                <a:gridCol w="951296">
                  <a:extLst>
                    <a:ext uri="{9D8B030D-6E8A-4147-A177-3AD203B41FA5}">
                      <a16:colId xmlns:a16="http://schemas.microsoft.com/office/drawing/2014/main" val="2256611464"/>
                    </a:ext>
                  </a:extLst>
                </a:gridCol>
                <a:gridCol w="6752752">
                  <a:extLst>
                    <a:ext uri="{9D8B030D-6E8A-4147-A177-3AD203B41FA5}">
                      <a16:colId xmlns:a16="http://schemas.microsoft.com/office/drawing/2014/main" val="1296144752"/>
                    </a:ext>
                  </a:extLst>
                </a:gridCol>
                <a:gridCol w="974730">
                  <a:extLst>
                    <a:ext uri="{9D8B030D-6E8A-4147-A177-3AD203B41FA5}">
                      <a16:colId xmlns:a16="http://schemas.microsoft.com/office/drawing/2014/main" val="4096854704"/>
                    </a:ext>
                  </a:extLst>
                </a:gridCol>
              </a:tblGrid>
              <a:tr h="360073">
                <a:tc>
                  <a:txBody>
                    <a:bodyPr/>
                    <a:lstStyle/>
                    <a:p>
                      <a:pPr algn="ctr"/>
                      <a:r>
                        <a:rPr kumimoji="1" lang="ja-JP" altLang="en-US" dirty="0">
                          <a:latin typeface="Meiryo UI" panose="020B0604030504040204" pitchFamily="50" charset="-128"/>
                          <a:ea typeface="Meiryo UI" panose="020B0604030504040204"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dirty="0">
                          <a:latin typeface="Meiryo UI" panose="020B0604030504040204" pitchFamily="50" charset="-128"/>
                          <a:ea typeface="Meiryo UI" panose="020B0604030504040204" pitchFamily="50" charset="-128"/>
                        </a:rPr>
                        <a:t>区政課題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dirty="0">
                          <a:latin typeface="Meiryo UI" panose="020B0604030504040204" pitchFamily="50" charset="-128"/>
                          <a:ea typeface="Meiryo UI" panose="020B0604030504040204" pitchFamily="50" charset="-128"/>
                        </a:rPr>
                        <a:t>指定提案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2468338955"/>
                  </a:ext>
                </a:extLst>
              </a:tr>
              <a:tr h="900000">
                <a:tc>
                  <a:txBody>
                    <a:bodyPr/>
                    <a:lstStyle/>
                    <a:p>
                      <a:pPr algn="ctr"/>
                      <a:r>
                        <a:rPr kumimoji="1" lang="ja-JP" altLang="en-US" sz="2000" dirty="0">
                          <a:latin typeface="Meiryo UI" panose="020B0604030504040204" pitchFamily="50" charset="-128"/>
                          <a:ea typeface="Meiryo UI" panose="020B0604030504040204" pitchFamily="50" charset="-128"/>
                        </a:rPr>
                        <a:t>①</a:t>
                      </a:r>
                      <a:endParaRPr kumimoji="1" lang="en-US" altLang="ja-JP" sz="2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400" kern="1200" dirty="0">
                          <a:solidFill>
                            <a:schemeClr val="dk1"/>
                          </a:solidFill>
                          <a:effectLst/>
                          <a:latin typeface="+mn-lt"/>
                          <a:ea typeface="+mn-ea"/>
                          <a:cs typeface="+mn-cs"/>
                        </a:rPr>
                        <a:t>【</a:t>
                      </a:r>
                      <a:r>
                        <a:rPr kumimoji="1" lang="en-US" altLang="ja-JP" sz="1400" kern="1200" dirty="0">
                          <a:solidFill>
                            <a:schemeClr val="dk1"/>
                          </a:solidFill>
                          <a:effectLst/>
                          <a:latin typeface="+mn-lt"/>
                          <a:ea typeface="+mn-ea"/>
                          <a:cs typeface="+mn-cs"/>
                        </a:rPr>
                        <a:t>DX</a:t>
                      </a:r>
                      <a:r>
                        <a:rPr kumimoji="1" lang="ja-JP" altLang="ja-JP" sz="1400" kern="1200" dirty="0">
                          <a:solidFill>
                            <a:schemeClr val="dk1"/>
                          </a:solidFill>
                          <a:effectLst/>
                          <a:latin typeface="+mn-lt"/>
                          <a:ea typeface="+mn-ea"/>
                          <a:cs typeface="+mn-cs"/>
                        </a:rPr>
                        <a:t>による問い合わせ対応効率化】</a:t>
                      </a:r>
                    </a:p>
                    <a:p>
                      <a:r>
                        <a:rPr kumimoji="1" lang="en-US" altLang="ja-JP" sz="1400" kern="1200" dirty="0">
                          <a:solidFill>
                            <a:schemeClr val="dk1"/>
                          </a:solidFill>
                          <a:effectLst/>
                          <a:latin typeface="+mn-lt"/>
                          <a:ea typeface="+mn-ea"/>
                          <a:cs typeface="+mn-cs"/>
                        </a:rPr>
                        <a:t> </a:t>
                      </a:r>
                      <a:endParaRPr kumimoji="1" lang="ja-JP" altLang="ja-JP" sz="1400" kern="1200" dirty="0">
                        <a:solidFill>
                          <a:schemeClr val="dk1"/>
                        </a:solidFill>
                        <a:effectLst/>
                        <a:latin typeface="+mn-lt"/>
                        <a:ea typeface="+mn-ea"/>
                        <a:cs typeface="+mn-cs"/>
                      </a:endParaRPr>
                    </a:p>
                    <a:p>
                      <a:r>
                        <a:rPr kumimoji="1" lang="en-US" altLang="ja-JP" sz="1400" kern="1200" dirty="0">
                          <a:solidFill>
                            <a:schemeClr val="dk1"/>
                          </a:solidFill>
                          <a:effectLst/>
                          <a:latin typeface="+mn-lt"/>
                          <a:ea typeface="+mn-ea"/>
                          <a:cs typeface="+mn-cs"/>
                        </a:rPr>
                        <a:t>DX</a:t>
                      </a:r>
                      <a:r>
                        <a:rPr kumimoji="1" lang="ja-JP" altLang="ja-JP" sz="1400" kern="1200" dirty="0">
                          <a:solidFill>
                            <a:schemeClr val="dk1"/>
                          </a:solidFill>
                          <a:effectLst/>
                          <a:latin typeface="+mn-lt"/>
                          <a:ea typeface="+mn-ea"/>
                          <a:cs typeface="+mn-cs"/>
                        </a:rPr>
                        <a:t>を活用した問い合わせ対応の効率化による区民サービスの向上と業務負担の最適化</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3686279"/>
                  </a:ext>
                </a:extLst>
              </a:tr>
              <a:tr h="900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400" kern="1200" dirty="0">
                          <a:solidFill>
                            <a:schemeClr val="dk1"/>
                          </a:solidFill>
                          <a:effectLst/>
                          <a:latin typeface="+mn-lt"/>
                          <a:ea typeface="+mn-ea"/>
                          <a:cs typeface="+mn-cs"/>
                        </a:rPr>
                        <a:t>【技能継承対策】</a:t>
                      </a:r>
                    </a:p>
                    <a:p>
                      <a:r>
                        <a:rPr kumimoji="1" lang="en-US" altLang="ja-JP" sz="1400" kern="1200" dirty="0">
                          <a:solidFill>
                            <a:schemeClr val="dk1"/>
                          </a:solidFill>
                          <a:effectLst/>
                          <a:latin typeface="+mn-lt"/>
                          <a:ea typeface="+mn-ea"/>
                          <a:cs typeface="+mn-cs"/>
                        </a:rPr>
                        <a:t> </a:t>
                      </a:r>
                      <a:endParaRPr kumimoji="1" lang="ja-JP" altLang="ja-JP" sz="1400" kern="1200" dirty="0">
                        <a:solidFill>
                          <a:schemeClr val="dk1"/>
                        </a:solidFill>
                        <a:effectLst/>
                        <a:latin typeface="+mn-lt"/>
                        <a:ea typeface="+mn-ea"/>
                        <a:cs typeface="+mn-cs"/>
                      </a:endParaRPr>
                    </a:p>
                    <a:p>
                      <a:r>
                        <a:rPr kumimoji="1" lang="ja-JP" altLang="ja-JP" sz="1400" kern="1200" dirty="0">
                          <a:solidFill>
                            <a:schemeClr val="dk1"/>
                          </a:solidFill>
                          <a:effectLst/>
                          <a:latin typeface="+mn-lt"/>
                          <a:ea typeface="+mn-ea"/>
                          <a:cs typeface="+mn-cs"/>
                        </a:rPr>
                        <a:t>後継者不足への対策とした技能継承推進</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073135"/>
                  </a:ext>
                </a:extLst>
              </a:tr>
              <a:tr h="900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400" kern="1200" dirty="0">
                          <a:solidFill>
                            <a:schemeClr val="dk1"/>
                          </a:solidFill>
                          <a:effectLst/>
                          <a:latin typeface="+mn-lt"/>
                          <a:ea typeface="+mn-ea"/>
                          <a:cs typeface="+mn-cs"/>
                        </a:rPr>
                        <a:t>【区内企業のカーボンニュートラル推進】</a:t>
                      </a:r>
                    </a:p>
                    <a:p>
                      <a:r>
                        <a:rPr kumimoji="1" lang="en-US" altLang="ja-JP" sz="1400" kern="1200" dirty="0">
                          <a:solidFill>
                            <a:schemeClr val="dk1"/>
                          </a:solidFill>
                          <a:effectLst/>
                          <a:latin typeface="+mn-lt"/>
                          <a:ea typeface="+mn-ea"/>
                          <a:cs typeface="+mn-cs"/>
                        </a:rPr>
                        <a:t> </a:t>
                      </a:r>
                      <a:endParaRPr kumimoji="1" lang="ja-JP" altLang="ja-JP" sz="1400" kern="1200" dirty="0">
                        <a:solidFill>
                          <a:schemeClr val="dk1"/>
                        </a:solidFill>
                        <a:effectLst/>
                        <a:latin typeface="+mn-lt"/>
                        <a:ea typeface="+mn-ea"/>
                        <a:cs typeface="+mn-cs"/>
                      </a:endParaRPr>
                    </a:p>
                    <a:p>
                      <a:r>
                        <a:rPr kumimoji="1" lang="ja-JP" altLang="ja-JP" sz="1400" kern="1200" dirty="0">
                          <a:solidFill>
                            <a:schemeClr val="dk1"/>
                          </a:solidFill>
                          <a:effectLst/>
                          <a:latin typeface="+mn-lt"/>
                          <a:ea typeface="+mn-ea"/>
                          <a:cs typeface="+mn-cs"/>
                        </a:rPr>
                        <a:t>カーボンニュートラルへの理解と実施を推進</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9341107"/>
                  </a:ext>
                </a:extLst>
              </a:tr>
              <a:tr h="900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④</a:t>
                      </a:r>
                      <a:endParaRPr kumimoji="1" lang="en-US" altLang="ja-JP" sz="2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400" kern="1200" dirty="0">
                          <a:solidFill>
                            <a:schemeClr val="dk1"/>
                          </a:solidFill>
                          <a:effectLst/>
                          <a:latin typeface="+mn-lt"/>
                          <a:ea typeface="+mn-ea"/>
                          <a:cs typeface="+mn-cs"/>
                        </a:rPr>
                        <a:t>【</a:t>
                      </a:r>
                      <a:r>
                        <a:rPr kumimoji="1" lang="en-US" altLang="ja-JP" sz="1400" kern="1200" dirty="0">
                          <a:solidFill>
                            <a:schemeClr val="dk1"/>
                          </a:solidFill>
                          <a:effectLst/>
                          <a:latin typeface="+mn-lt"/>
                          <a:ea typeface="+mn-ea"/>
                          <a:cs typeface="+mn-cs"/>
                        </a:rPr>
                        <a:t>BCP</a:t>
                      </a:r>
                      <a:r>
                        <a:rPr kumimoji="1" lang="ja-JP" altLang="ja-JP" sz="1400" kern="1200" dirty="0">
                          <a:solidFill>
                            <a:schemeClr val="dk1"/>
                          </a:solidFill>
                          <a:effectLst/>
                          <a:latin typeface="+mn-lt"/>
                          <a:ea typeface="+mn-ea"/>
                          <a:cs typeface="+mn-cs"/>
                        </a:rPr>
                        <a:t>推進】</a:t>
                      </a:r>
                    </a:p>
                    <a:p>
                      <a:r>
                        <a:rPr kumimoji="1" lang="en-US" altLang="ja-JP" sz="1400" kern="1200" dirty="0">
                          <a:solidFill>
                            <a:schemeClr val="dk1"/>
                          </a:solidFill>
                          <a:effectLst/>
                          <a:latin typeface="+mn-lt"/>
                          <a:ea typeface="+mn-ea"/>
                          <a:cs typeface="+mn-cs"/>
                        </a:rPr>
                        <a:t> </a:t>
                      </a:r>
                      <a:endParaRPr kumimoji="1" lang="ja-JP" altLang="ja-JP" sz="1400" kern="1200" dirty="0">
                        <a:solidFill>
                          <a:schemeClr val="dk1"/>
                        </a:solidFill>
                        <a:effectLst/>
                        <a:latin typeface="+mn-lt"/>
                        <a:ea typeface="+mn-ea"/>
                        <a:cs typeface="+mn-cs"/>
                      </a:endParaRPr>
                    </a:p>
                    <a:p>
                      <a:r>
                        <a:rPr kumimoji="1" lang="en-US" altLang="ja-JP" sz="1400" kern="1200" dirty="0">
                          <a:solidFill>
                            <a:schemeClr val="dk1"/>
                          </a:solidFill>
                          <a:effectLst/>
                          <a:latin typeface="+mn-lt"/>
                          <a:ea typeface="+mn-ea"/>
                          <a:cs typeface="+mn-cs"/>
                        </a:rPr>
                        <a:t>BCP</a:t>
                      </a:r>
                      <a:r>
                        <a:rPr kumimoji="1" lang="ja-JP" altLang="ja-JP" sz="1400" kern="1200" dirty="0">
                          <a:solidFill>
                            <a:schemeClr val="dk1"/>
                          </a:solidFill>
                          <a:effectLst/>
                          <a:latin typeface="+mn-lt"/>
                          <a:ea typeface="+mn-ea"/>
                          <a:cs typeface="+mn-cs"/>
                        </a:rPr>
                        <a:t>対策による区内企業の業務継続性向上</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6644323"/>
                  </a:ext>
                </a:extLst>
              </a:tr>
            </a:tbl>
          </a:graphicData>
        </a:graphic>
      </p:graphicFrame>
    </p:spTree>
    <p:extLst>
      <p:ext uri="{BB962C8B-B14F-4D97-AF65-F5344CB8AC3E}">
        <p14:creationId xmlns:p14="http://schemas.microsoft.com/office/powerpoint/2010/main" val="2281932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472926-E166-44FC-0CB8-0730F1D2B6D7}"/>
            </a:ext>
          </a:extLst>
        </p:cNvPr>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128A8F9E-09A3-739C-441E-76BFCBD950BB}"/>
              </a:ext>
            </a:extLst>
          </p:cNvPr>
          <p:cNvSpPr txBox="1">
            <a:spLocks/>
          </p:cNvSpPr>
          <p:nvPr/>
        </p:nvSpPr>
        <p:spPr bwMode="auto">
          <a:xfrm>
            <a:off x="72096" y="1092909"/>
            <a:ext cx="8999808" cy="563949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panose="020B0604030504040204" pitchFamily="50" charset="-128"/>
                <a:ea typeface="Meiryo UI" panose="020B0604030504040204" pitchFamily="50" charset="-128"/>
              </a:rPr>
              <a:t>（１）解決したい大田区の課題</a:t>
            </a:r>
            <a:endParaRPr lang="en-US" altLang="ja-JP" sz="1800" dirty="0">
              <a:latin typeface="Meiryo UI" panose="020B0604030504040204" pitchFamily="50" charset="-128"/>
              <a:ea typeface="Meiryo UI" panose="020B0604030504040204" pitchFamily="50" charset="-128"/>
            </a:endParaRPr>
          </a:p>
          <a:p>
            <a:pPr marL="0" indent="0">
              <a:lnSpc>
                <a:spcPct val="100000"/>
              </a:lnSpc>
              <a:spcBef>
                <a:spcPts val="554"/>
              </a:spcBef>
              <a:buNone/>
            </a:pPr>
            <a:r>
              <a:rPr lang="ja-JP" altLang="en-US" sz="1400" dirty="0">
                <a:solidFill>
                  <a:srgbClr val="969696"/>
                </a:solidFill>
                <a:latin typeface="Meiryo UI" panose="020B0604030504040204" pitchFamily="50" charset="-128"/>
                <a:ea typeface="Meiryo UI" panose="020B0604030504040204" pitchFamily="50" charset="-128"/>
              </a:rPr>
              <a:t>指定提案をする課題に〇を付けてください。</a:t>
            </a:r>
            <a:endParaRPr lang="ja-JP" altLang="ja-JP" dirty="0">
              <a:latin typeface="Arial" panose="020B0604020202020204" pitchFamily="34" charset="0"/>
            </a:endParaRPr>
          </a:p>
          <a:p>
            <a:pPr marL="0" indent="0">
              <a:lnSpc>
                <a:spcPct val="100000"/>
              </a:lnSpc>
              <a:spcBef>
                <a:spcPts val="554"/>
              </a:spcBef>
              <a:buNone/>
            </a:pPr>
            <a:endParaRPr lang="en-US" altLang="ja-JP" sz="1400" dirty="0">
              <a:solidFill>
                <a:srgbClr val="969696"/>
              </a:solidFill>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CA23FE80-1549-C563-F86A-3FC6D345D4CE}"/>
              </a:ext>
            </a:extLst>
          </p:cNvPr>
          <p:cNvGraphicFramePr>
            <a:graphicFrameLocks noGrp="1"/>
          </p:cNvGraphicFramePr>
          <p:nvPr>
            <p:extLst>
              <p:ext uri="{D42A27DB-BD31-4B8C-83A1-F6EECF244321}">
                <p14:modId xmlns:p14="http://schemas.microsoft.com/office/powerpoint/2010/main" val="3175259988"/>
              </p:ext>
            </p:extLst>
          </p:nvPr>
        </p:nvGraphicFramePr>
        <p:xfrm>
          <a:off x="232611" y="1910956"/>
          <a:ext cx="8678778" cy="3036087"/>
        </p:xfrm>
        <a:graphic>
          <a:graphicData uri="http://schemas.openxmlformats.org/drawingml/2006/table">
            <a:tbl>
              <a:tblPr firstRow="1" bandRow="1">
                <a:tableStyleId>{5C22544A-7EE6-4342-B048-85BDC9FD1C3A}</a:tableStyleId>
              </a:tblPr>
              <a:tblGrid>
                <a:gridCol w="951296">
                  <a:extLst>
                    <a:ext uri="{9D8B030D-6E8A-4147-A177-3AD203B41FA5}">
                      <a16:colId xmlns:a16="http://schemas.microsoft.com/office/drawing/2014/main" val="2256611464"/>
                    </a:ext>
                  </a:extLst>
                </a:gridCol>
                <a:gridCol w="6752752">
                  <a:extLst>
                    <a:ext uri="{9D8B030D-6E8A-4147-A177-3AD203B41FA5}">
                      <a16:colId xmlns:a16="http://schemas.microsoft.com/office/drawing/2014/main" val="1296144752"/>
                    </a:ext>
                  </a:extLst>
                </a:gridCol>
                <a:gridCol w="974730">
                  <a:extLst>
                    <a:ext uri="{9D8B030D-6E8A-4147-A177-3AD203B41FA5}">
                      <a16:colId xmlns:a16="http://schemas.microsoft.com/office/drawing/2014/main" val="4096854704"/>
                    </a:ext>
                  </a:extLst>
                </a:gridCol>
              </a:tblGrid>
              <a:tr h="336087">
                <a:tc>
                  <a:txBody>
                    <a:bodyPr/>
                    <a:lstStyle/>
                    <a:p>
                      <a:pPr algn="ctr"/>
                      <a:r>
                        <a:rPr kumimoji="1" lang="ja-JP" altLang="en-US" dirty="0">
                          <a:latin typeface="Meiryo UI" panose="020B0604030504040204" pitchFamily="50" charset="-128"/>
                          <a:ea typeface="Meiryo UI" panose="020B0604030504040204"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dirty="0">
                          <a:latin typeface="Meiryo UI" panose="020B0604030504040204" pitchFamily="50" charset="-128"/>
                          <a:ea typeface="Meiryo UI" panose="020B0604030504040204" pitchFamily="50" charset="-128"/>
                        </a:rPr>
                        <a:t>区政課題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dirty="0">
                          <a:latin typeface="Meiryo UI" panose="020B0604030504040204" pitchFamily="50" charset="-128"/>
                          <a:ea typeface="Meiryo UI" panose="020B0604030504040204" pitchFamily="50" charset="-128"/>
                        </a:rPr>
                        <a:t>指定提案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2468338955"/>
                  </a:ext>
                </a:extLst>
              </a:tr>
              <a:tr h="900000">
                <a:tc>
                  <a:txBody>
                    <a:bodyPr/>
                    <a:lstStyle/>
                    <a:p>
                      <a:pPr algn="ctr"/>
                      <a:r>
                        <a:rPr kumimoji="1" lang="ja-JP" altLang="en-US" sz="2000" dirty="0">
                          <a:latin typeface="Meiryo UI" panose="020B0604030504040204" pitchFamily="50" charset="-128"/>
                          <a:ea typeface="Meiryo UI" panose="020B0604030504040204" pitchFamily="50" charset="-128"/>
                        </a:rPr>
                        <a:t>⑤</a:t>
                      </a:r>
                      <a:endParaRPr kumimoji="1" lang="en-US" altLang="ja-JP" sz="2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400" kern="1200" dirty="0">
                          <a:solidFill>
                            <a:schemeClr val="dk1"/>
                          </a:solidFill>
                          <a:effectLst/>
                          <a:latin typeface="+mn-lt"/>
                          <a:ea typeface="+mn-ea"/>
                          <a:cs typeface="+mn-cs"/>
                        </a:rPr>
                        <a:t>【新たな誘客方法】</a:t>
                      </a:r>
                    </a:p>
                    <a:p>
                      <a:r>
                        <a:rPr kumimoji="1" lang="en-US" altLang="ja-JP" sz="1400" kern="1200" dirty="0">
                          <a:solidFill>
                            <a:schemeClr val="dk1"/>
                          </a:solidFill>
                          <a:effectLst/>
                          <a:latin typeface="+mn-lt"/>
                          <a:ea typeface="+mn-ea"/>
                          <a:cs typeface="+mn-cs"/>
                        </a:rPr>
                        <a:t> </a:t>
                      </a:r>
                      <a:endParaRPr kumimoji="1" lang="ja-JP" altLang="ja-JP" sz="1400" kern="1200" dirty="0">
                        <a:solidFill>
                          <a:schemeClr val="dk1"/>
                        </a:solidFill>
                        <a:effectLst/>
                        <a:latin typeface="+mn-lt"/>
                        <a:ea typeface="+mn-ea"/>
                        <a:cs typeface="+mn-cs"/>
                      </a:endParaRPr>
                    </a:p>
                    <a:p>
                      <a:r>
                        <a:rPr kumimoji="1" lang="ja-JP" altLang="ja-JP" sz="1400" kern="1200" dirty="0">
                          <a:solidFill>
                            <a:schemeClr val="dk1"/>
                          </a:solidFill>
                          <a:effectLst/>
                          <a:latin typeface="+mn-lt"/>
                          <a:ea typeface="+mn-ea"/>
                          <a:cs typeface="+mn-cs"/>
                        </a:rPr>
                        <a:t>羽田空港から大田区内への誘客促進</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3686279"/>
                  </a:ext>
                </a:extLst>
              </a:tr>
              <a:tr h="900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400" kern="1200" dirty="0">
                          <a:solidFill>
                            <a:schemeClr val="dk1"/>
                          </a:solidFill>
                          <a:effectLst/>
                          <a:latin typeface="+mn-lt"/>
                          <a:ea typeface="+mn-ea"/>
                          <a:cs typeface="+mn-cs"/>
                        </a:rPr>
                        <a:t>【管理の自動化】</a:t>
                      </a:r>
                    </a:p>
                    <a:p>
                      <a:r>
                        <a:rPr kumimoji="1" lang="en-US" altLang="ja-JP" sz="1400" kern="1200" dirty="0">
                          <a:solidFill>
                            <a:schemeClr val="dk1"/>
                          </a:solidFill>
                          <a:effectLst/>
                          <a:latin typeface="+mn-lt"/>
                          <a:ea typeface="+mn-ea"/>
                          <a:cs typeface="+mn-cs"/>
                        </a:rPr>
                        <a:t> </a:t>
                      </a:r>
                      <a:endParaRPr kumimoji="1" lang="ja-JP" altLang="ja-JP" sz="1400" kern="1200" dirty="0">
                        <a:solidFill>
                          <a:schemeClr val="dk1"/>
                        </a:solidFill>
                        <a:effectLst/>
                        <a:latin typeface="+mn-lt"/>
                        <a:ea typeface="+mn-ea"/>
                        <a:cs typeface="+mn-cs"/>
                      </a:endParaRPr>
                    </a:p>
                    <a:p>
                      <a:r>
                        <a:rPr kumimoji="1" lang="ja-JP" altLang="ja-JP" sz="1400" kern="1200" dirty="0">
                          <a:solidFill>
                            <a:schemeClr val="dk1"/>
                          </a:solidFill>
                          <a:effectLst/>
                          <a:latin typeface="+mn-lt"/>
                          <a:ea typeface="+mn-ea"/>
                          <a:cs typeface="+mn-cs"/>
                        </a:rPr>
                        <a:t>橋梁の維持管理</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073135"/>
                  </a:ext>
                </a:extLst>
              </a:tr>
              <a:tr h="900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400" kern="1200" dirty="0">
                          <a:solidFill>
                            <a:schemeClr val="dk1"/>
                          </a:solidFill>
                          <a:effectLst/>
                          <a:latin typeface="+mn-lt"/>
                          <a:ea typeface="+mn-ea"/>
                          <a:cs typeface="+mn-cs"/>
                        </a:rPr>
                        <a:t>【劣化予測・診断】</a:t>
                      </a:r>
                    </a:p>
                    <a:p>
                      <a:r>
                        <a:rPr kumimoji="1" lang="en-US" altLang="ja-JP" sz="1400" kern="1200" dirty="0">
                          <a:solidFill>
                            <a:schemeClr val="dk1"/>
                          </a:solidFill>
                          <a:effectLst/>
                          <a:latin typeface="+mn-lt"/>
                          <a:ea typeface="+mn-ea"/>
                          <a:cs typeface="+mn-cs"/>
                        </a:rPr>
                        <a:t> </a:t>
                      </a:r>
                      <a:endParaRPr kumimoji="1" lang="ja-JP" altLang="ja-JP" sz="1400" kern="1200" dirty="0">
                        <a:solidFill>
                          <a:schemeClr val="dk1"/>
                        </a:solidFill>
                        <a:effectLst/>
                        <a:latin typeface="+mn-lt"/>
                        <a:ea typeface="+mn-ea"/>
                        <a:cs typeface="+mn-cs"/>
                      </a:endParaRPr>
                    </a:p>
                    <a:p>
                      <a:r>
                        <a:rPr kumimoji="1" lang="en-US" altLang="ja-JP" sz="1400" kern="1200" dirty="0">
                          <a:solidFill>
                            <a:schemeClr val="dk1"/>
                          </a:solidFill>
                          <a:effectLst/>
                          <a:latin typeface="+mn-lt"/>
                          <a:ea typeface="+mn-ea"/>
                          <a:cs typeface="+mn-cs"/>
                        </a:rPr>
                        <a:t>AI</a:t>
                      </a:r>
                      <a:r>
                        <a:rPr kumimoji="1" lang="ja-JP" altLang="ja-JP" sz="1400" kern="1200" dirty="0">
                          <a:solidFill>
                            <a:schemeClr val="dk1"/>
                          </a:solidFill>
                          <a:effectLst/>
                          <a:latin typeface="+mn-lt"/>
                          <a:ea typeface="+mn-ea"/>
                          <a:cs typeface="+mn-cs"/>
                        </a:rPr>
                        <a:t>を活用した橋梁の劣化予測・劣化診断</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9341107"/>
                  </a:ext>
                </a:extLst>
              </a:tr>
            </a:tbl>
          </a:graphicData>
        </a:graphic>
      </p:graphicFrame>
    </p:spTree>
    <p:extLst>
      <p:ext uri="{BB962C8B-B14F-4D97-AF65-F5344CB8AC3E}">
        <p14:creationId xmlns:p14="http://schemas.microsoft.com/office/powerpoint/2010/main" val="3300010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F119A54E-B7DF-DBD4-11B2-1E0501969767}"/>
              </a:ext>
            </a:extLst>
          </p:cNvPr>
          <p:cNvSpPr txBox="1">
            <a:spLocks/>
          </p:cNvSpPr>
          <p:nvPr/>
        </p:nvSpPr>
        <p:spPr bwMode="auto">
          <a:xfrm>
            <a:off x="47088" y="1101873"/>
            <a:ext cx="8999808" cy="563620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panose="020B0604030504040204" pitchFamily="50" charset="-128"/>
                <a:ea typeface="Meiryo UI" panose="020B0604030504040204" pitchFamily="50" charset="-128"/>
              </a:rPr>
              <a:t>（２）実証内容</a:t>
            </a:r>
            <a:endParaRPr lang="en-US" altLang="ja-JP" sz="1800" dirty="0">
              <a:latin typeface="Meiryo UI" panose="020B0604030504040204" pitchFamily="50" charset="-128"/>
              <a:ea typeface="Meiryo UI" panose="020B0604030504040204" pitchFamily="50" charset="-128"/>
            </a:endParaRPr>
          </a:p>
          <a:p>
            <a:pPr marL="0" indent="0" defTabSz="457200">
              <a:buNone/>
              <a:defRPr/>
            </a:pPr>
            <a:r>
              <a:rPr lang="ja-JP" altLang="en-US" sz="1400" dirty="0">
                <a:solidFill>
                  <a:schemeClr val="bg1">
                    <a:lumMod val="50000"/>
                  </a:schemeClr>
                </a:solidFill>
                <a:latin typeface="Meiryo UI" panose="020B0604030504040204" pitchFamily="50" charset="-128"/>
                <a:ea typeface="Meiryo UI" panose="020B0604030504040204" pitchFamily="50" charset="-128"/>
              </a:rPr>
              <a:t>２</a:t>
            </a:r>
            <a:r>
              <a:rPr lang="en-US" altLang="ja-JP" sz="1400" dirty="0">
                <a:solidFill>
                  <a:schemeClr val="bg1">
                    <a:lumMod val="50000"/>
                  </a:schemeClr>
                </a:solidFill>
                <a:latin typeface="Meiryo UI" panose="020B0604030504040204" pitchFamily="50" charset="-128"/>
                <a:ea typeface="Meiryo UI" panose="020B0604030504040204" pitchFamily="50" charset="-128"/>
              </a:rPr>
              <a:t>-(</a:t>
            </a:r>
            <a:r>
              <a:rPr lang="ja-JP" altLang="en-US" sz="1400" dirty="0">
                <a:solidFill>
                  <a:schemeClr val="bg1">
                    <a:lumMod val="50000"/>
                  </a:schemeClr>
                </a:solidFill>
                <a:latin typeface="Meiryo UI" panose="020B0604030504040204" pitchFamily="50" charset="-128"/>
                <a:ea typeface="Meiryo UI" panose="020B0604030504040204" pitchFamily="50" charset="-128"/>
              </a:rPr>
              <a:t>１</a:t>
            </a:r>
            <a:r>
              <a:rPr lang="en-US" altLang="ja-JP" sz="1400" dirty="0">
                <a:solidFill>
                  <a:schemeClr val="bg1">
                    <a:lumMod val="50000"/>
                  </a:schemeClr>
                </a:solidFill>
                <a:latin typeface="Meiryo UI" panose="020B0604030504040204" pitchFamily="50" charset="-128"/>
                <a:ea typeface="Meiryo UI" panose="020B0604030504040204" pitchFamily="50" charset="-128"/>
              </a:rPr>
              <a:t>)</a:t>
            </a:r>
            <a:r>
              <a:rPr lang="ja-JP" altLang="en-US" sz="1400" dirty="0">
                <a:solidFill>
                  <a:schemeClr val="bg1">
                    <a:lumMod val="50000"/>
                  </a:schemeClr>
                </a:solidFill>
                <a:latin typeface="Meiryo UI" panose="020B0604030504040204" pitchFamily="50" charset="-128"/>
                <a:ea typeface="Meiryo UI" panose="020B0604030504040204" pitchFamily="50" charset="-128"/>
              </a:rPr>
              <a:t>の「大田区の課題」を解決するために、どのような実証実験を想定しているのかをご記載ください。</a:t>
            </a:r>
            <a:endParaRPr lang="en-US" altLang="ja-JP" sz="1400" dirty="0">
              <a:solidFill>
                <a:schemeClr val="bg1">
                  <a:lumMod val="50000"/>
                </a:schemeClr>
              </a:solidFill>
              <a:latin typeface="Meiryo UI" panose="020B0604030504040204" pitchFamily="50" charset="-128"/>
              <a:ea typeface="Meiryo UI" panose="020B0604030504040204" pitchFamily="50" charset="-128"/>
            </a:endParaRPr>
          </a:p>
          <a:p>
            <a:pPr marL="0" indent="0" defTabSz="457200">
              <a:buNone/>
              <a:defRPr/>
            </a:pPr>
            <a:r>
              <a:rPr lang="en-US" altLang="ja-JP" sz="1400" dirty="0">
                <a:solidFill>
                  <a:prstClr val="white">
                    <a:lumMod val="50000"/>
                  </a:prstClr>
                </a:solidFill>
                <a:latin typeface="Meiryo UI" panose="020B0604030504040204" pitchFamily="50" charset="-128"/>
                <a:ea typeface="Meiryo UI" panose="020B0604030504040204" pitchFamily="50" charset="-128"/>
              </a:rPr>
              <a:t>※</a:t>
            </a:r>
            <a:r>
              <a:rPr lang="ja-JP" altLang="en-US" sz="1400" dirty="0">
                <a:solidFill>
                  <a:prstClr val="white">
                    <a:lumMod val="50000"/>
                  </a:prstClr>
                </a:solidFill>
                <a:latin typeface="Meiryo UI" panose="020B0604030504040204" pitchFamily="50" charset="-128"/>
                <a:ea typeface="Meiryo UI" panose="020B0604030504040204" pitchFamily="50" charset="-128"/>
              </a:rPr>
              <a:t>検証したい貴社の課題や改善を想定している事項も含めて、具体的に記載お願いします。</a:t>
            </a:r>
            <a:endParaRPr lang="en-US" altLang="ja-JP" sz="1400" dirty="0">
              <a:solidFill>
                <a:prstClr val="white">
                  <a:lumMod val="50000"/>
                </a:prstClr>
              </a:solidFill>
              <a:latin typeface="Meiryo UI" panose="020B0604030504040204" pitchFamily="50" charset="-128"/>
              <a:ea typeface="Meiryo UI" panose="020B0604030504040204" pitchFamily="50" charset="-128"/>
            </a:endParaRPr>
          </a:p>
          <a:p>
            <a:pPr marL="0" indent="0" defTabSz="457200">
              <a:buNone/>
              <a:defRPr/>
            </a:pPr>
            <a:endParaRPr lang="en-US" altLang="ja-JP" sz="140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6439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75887D97-B657-7FBB-FC44-E8334D106A92}"/>
              </a:ext>
            </a:extLst>
          </p:cNvPr>
          <p:cNvSpPr txBox="1">
            <a:spLocks/>
          </p:cNvSpPr>
          <p:nvPr/>
        </p:nvSpPr>
        <p:spPr bwMode="auto">
          <a:xfrm>
            <a:off x="47088" y="1101874"/>
            <a:ext cx="8999808" cy="56115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（３）実証フィールド</a:t>
            </a:r>
            <a:endParaRPr lang="en-US" altLang="ja-JP" sz="1800">
              <a:latin typeface="Meiryo UI" panose="020B0604030504040204" pitchFamily="50" charset="-128"/>
              <a:ea typeface="Meiryo UI" panose="020B0604030504040204" pitchFamily="50" charset="-128"/>
            </a:endParaRPr>
          </a:p>
          <a:p>
            <a:pPr marL="0" indent="0">
              <a:lnSpc>
                <a:spcPct val="100000"/>
              </a:lnSpc>
              <a:spcBef>
                <a:spcPts val="600"/>
              </a:spcBef>
              <a:buNone/>
            </a:pPr>
            <a:r>
              <a:rPr lang="ja-JP" altLang="en-US" sz="1400">
                <a:solidFill>
                  <a:schemeClr val="bg1">
                    <a:lumMod val="50000"/>
                  </a:schemeClr>
                </a:solidFill>
                <a:latin typeface="Meiryo UI" panose="020B0604030504040204" pitchFamily="50" charset="-128"/>
                <a:ea typeface="Meiryo UI" panose="020B0604030504040204" pitchFamily="50" charset="-128"/>
              </a:rPr>
              <a:t>想定する施設や課、分野等をご記載ください。</a:t>
            </a:r>
            <a:endParaRPr lang="en-US" altLang="ja-JP" sz="1400">
              <a:solidFill>
                <a:schemeClr val="bg1">
                  <a:lumMod val="50000"/>
                </a:schemeClr>
              </a:solidFill>
              <a:latin typeface="Meiryo UI"/>
              <a:ea typeface="Meiryo UI"/>
            </a:endParaRPr>
          </a:p>
          <a:p>
            <a:pPr marL="0" indent="0">
              <a:lnSpc>
                <a:spcPct val="100000"/>
              </a:lnSpc>
              <a:spcBef>
                <a:spcPts val="600"/>
              </a:spcBef>
              <a:buNone/>
            </a:pPr>
            <a:r>
              <a:rPr lang="ja-JP" altLang="en-US" sz="1400">
                <a:solidFill>
                  <a:schemeClr val="bg1">
                    <a:lumMod val="50000"/>
                  </a:schemeClr>
                </a:solidFill>
                <a:latin typeface="Meiryo UI"/>
                <a:ea typeface="Meiryo UI"/>
              </a:rPr>
              <a:t>実証実験の実施に</a:t>
            </a:r>
            <a:r>
              <a:rPr lang="ja-JP" altLang="en-US" sz="1400">
                <a:solidFill>
                  <a:schemeClr val="bg1">
                    <a:lumMod val="50000"/>
                  </a:schemeClr>
                </a:solidFill>
                <a:latin typeface="Meiryo UI" panose="020B0604030504040204" pitchFamily="50" charset="-128"/>
                <a:ea typeface="Meiryo UI" panose="020B0604030504040204" pitchFamily="50" charset="-128"/>
              </a:rPr>
              <a:t>あたり、既に調整が進んでいる企業や行政機関等があれば、 調整内容と調整状況を記載してください。</a:t>
            </a:r>
            <a:r>
              <a:rPr lang="ja-JP" altLang="en-US" sz="1400">
                <a:solidFill>
                  <a:schemeClr val="bg1">
                    <a:lumMod val="50000"/>
                  </a:schemeClr>
                </a:solidFill>
                <a:latin typeface="Meiryo UI" panose="020B0604030504040204" pitchFamily="50" charset="-128"/>
                <a:ea typeface="Meiryo UI" panose="020B0604030504040204" pitchFamily="50" charset="-128"/>
                <a:cs typeface="+mn-lt"/>
              </a:rPr>
              <a:t> </a:t>
            </a:r>
            <a:endParaRPr lang="en-US" altLang="ja-JP" sz="1400">
              <a:solidFill>
                <a:schemeClr val="bg1">
                  <a:lumMod val="50000"/>
                </a:schemeClr>
              </a:solidFill>
              <a:latin typeface="Meiryo UI" panose="020B0604030504040204" pitchFamily="50" charset="-128"/>
              <a:ea typeface="Meiryo UI" panose="020B0604030504040204" pitchFamily="50" charset="-128"/>
            </a:endParaRPr>
          </a:p>
        </p:txBody>
      </p:sp>
      <p:graphicFrame>
        <p:nvGraphicFramePr>
          <p:cNvPr id="4" name="表 7">
            <a:extLst>
              <a:ext uri="{FF2B5EF4-FFF2-40B4-BE49-F238E27FC236}">
                <a16:creationId xmlns:a16="http://schemas.microsoft.com/office/drawing/2014/main" id="{DA9CCE66-CDFB-E8A0-90A2-AB23EE2EF56D}"/>
              </a:ext>
            </a:extLst>
          </p:cNvPr>
          <p:cNvGraphicFramePr>
            <a:graphicFrameLocks noGrp="1"/>
          </p:cNvGraphicFramePr>
          <p:nvPr>
            <p:extLst>
              <p:ext uri="{D42A27DB-BD31-4B8C-83A1-F6EECF244321}">
                <p14:modId xmlns:p14="http://schemas.microsoft.com/office/powerpoint/2010/main" val="561268736"/>
              </p:ext>
            </p:extLst>
          </p:nvPr>
        </p:nvGraphicFramePr>
        <p:xfrm>
          <a:off x="226790" y="2245462"/>
          <a:ext cx="8640401" cy="3749758"/>
        </p:xfrm>
        <a:graphic>
          <a:graphicData uri="http://schemas.openxmlformats.org/drawingml/2006/table">
            <a:tbl>
              <a:tblPr firstRow="1" bandRow="1">
                <a:tableStyleId>{5C22544A-7EE6-4342-B048-85BDC9FD1C3A}</a:tableStyleId>
              </a:tblPr>
              <a:tblGrid>
                <a:gridCol w="1430072">
                  <a:extLst>
                    <a:ext uri="{9D8B030D-6E8A-4147-A177-3AD203B41FA5}">
                      <a16:colId xmlns:a16="http://schemas.microsoft.com/office/drawing/2014/main" val="1394533936"/>
                    </a:ext>
                  </a:extLst>
                </a:gridCol>
                <a:gridCol w="2289907">
                  <a:extLst>
                    <a:ext uri="{9D8B030D-6E8A-4147-A177-3AD203B41FA5}">
                      <a16:colId xmlns:a16="http://schemas.microsoft.com/office/drawing/2014/main" val="23938948"/>
                    </a:ext>
                  </a:extLst>
                </a:gridCol>
                <a:gridCol w="2235746">
                  <a:extLst>
                    <a:ext uri="{9D8B030D-6E8A-4147-A177-3AD203B41FA5}">
                      <a16:colId xmlns:a16="http://schemas.microsoft.com/office/drawing/2014/main" val="3324181302"/>
                    </a:ext>
                  </a:extLst>
                </a:gridCol>
                <a:gridCol w="2684676">
                  <a:extLst>
                    <a:ext uri="{9D8B030D-6E8A-4147-A177-3AD203B41FA5}">
                      <a16:colId xmlns:a16="http://schemas.microsoft.com/office/drawing/2014/main" val="1268364145"/>
                    </a:ext>
                  </a:extLst>
                </a:gridCol>
              </a:tblGrid>
              <a:tr h="420508">
                <a:tc>
                  <a:txBody>
                    <a:bodyPr/>
                    <a:lstStyle/>
                    <a:p>
                      <a:endParaRPr kumimoji="1" lang="ja-JP" altLang="en-US"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a:solidFill>
                            <a:schemeClr val="tx1"/>
                          </a:solidFill>
                          <a:latin typeface="Meiryo UI" panose="020B0604030504040204" pitchFamily="50" charset="-128"/>
                          <a:ea typeface="Meiryo UI" panose="020B0604030504040204" pitchFamily="50" charset="-128"/>
                        </a:rPr>
                        <a:t>希望先（未調整）</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a:solidFill>
                            <a:schemeClr val="tx1"/>
                          </a:solidFill>
                          <a:latin typeface="Meiryo UI" panose="020B0604030504040204" pitchFamily="50" charset="-128"/>
                          <a:ea typeface="Meiryo UI" panose="020B0604030504040204" pitchFamily="50" charset="-128"/>
                        </a:rPr>
                        <a:t>調整中</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a:solidFill>
                            <a:schemeClr val="tx1"/>
                          </a:solidFill>
                          <a:latin typeface="Meiryo UI" panose="020B0604030504040204" pitchFamily="50" charset="-128"/>
                          <a:ea typeface="Meiryo UI" panose="020B0604030504040204" pitchFamily="50" charset="-128"/>
                        </a:rPr>
                        <a:t>合意済</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53772331"/>
                  </a:ext>
                </a:extLst>
              </a:tr>
              <a:tr h="420508">
                <a:tc>
                  <a:txBody>
                    <a:bodyPr/>
                    <a:lstStyle/>
                    <a:p>
                      <a:r>
                        <a:rPr kumimoji="1" lang="ja-JP" altLang="en-US" sz="1300" b="1">
                          <a:solidFill>
                            <a:schemeClr val="tx1"/>
                          </a:solidFill>
                          <a:latin typeface="Meiryo UI" panose="020B0604030504040204" pitchFamily="50" charset="-128"/>
                          <a:ea typeface="Meiryo UI" panose="020B0604030504040204" pitchFamily="50" charset="-128"/>
                        </a:rPr>
                        <a:t>実施場所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highlight>
                            <a:srgbClr val="FFFFFF"/>
                          </a:highlight>
                          <a:latin typeface="Meiryo UI" panose="020B0604030504040204" pitchFamily="50" charset="-128"/>
                          <a:ea typeface="Meiryo UI" panose="020B0604030504040204" pitchFamily="50" charset="-128"/>
                        </a:rPr>
                        <a:t>未定</a:t>
                      </a:r>
                      <a:endParaRPr kumimoji="1" lang="en-US" altLang="ja-JP" sz="1300" b="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highlight>
                            <a:srgbClr val="FFFFFF"/>
                          </a:highlight>
                          <a:latin typeface="Meiryo UI" panose="020B0604030504040204" pitchFamily="50" charset="-128"/>
                          <a:ea typeface="Meiryo UI" panose="020B0604030504040204" pitchFamily="50" charset="-128"/>
                        </a:rPr>
                        <a:t>○○</a:t>
                      </a:r>
                      <a:endParaRPr kumimoji="1" lang="en-US" altLang="ja-JP" sz="1300" b="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highlight>
                            <a:srgbClr val="FFFFFF"/>
                          </a:highlight>
                          <a:latin typeface="Meiryo UI" panose="020B0604030504040204" pitchFamily="50" charset="-128"/>
                          <a:ea typeface="Meiryo UI" panose="020B0604030504040204" pitchFamily="50" charset="-128"/>
                        </a:rPr>
                        <a:t>○○</a:t>
                      </a:r>
                      <a:endParaRPr kumimoji="1" lang="en-US" altLang="ja-JP" sz="1300" b="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4757594"/>
                  </a:ext>
                </a:extLst>
              </a:tr>
              <a:tr h="391953">
                <a:tc>
                  <a:txBody>
                    <a:bodyPr/>
                    <a:lstStyle/>
                    <a:p>
                      <a:r>
                        <a:rPr kumimoji="1" lang="ja-JP" altLang="en-US" sz="1300" b="1">
                          <a:solidFill>
                            <a:schemeClr val="tx1"/>
                          </a:solidFill>
                          <a:latin typeface="Meiryo UI" panose="020B0604030504040204" pitchFamily="50" charset="-128"/>
                          <a:ea typeface="Meiryo UI" panose="020B0604030504040204" pitchFamily="50" charset="-128"/>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未定</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調整中</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a:solidFill>
                            <a:schemeClr val="tx1"/>
                          </a:solidFill>
                          <a:latin typeface="Meiryo UI" panose="020B0604030504040204" pitchFamily="50" charset="-128"/>
                          <a:ea typeface="Meiryo UI" panose="020B0604030504040204" pitchFamily="50" charset="-128"/>
                        </a:rPr>
                        <a:t>4</a:t>
                      </a:r>
                      <a:r>
                        <a:rPr kumimoji="1" lang="ja-JP" altLang="en-US" sz="1300" b="0">
                          <a:solidFill>
                            <a:schemeClr val="tx1"/>
                          </a:solidFill>
                          <a:latin typeface="Meiryo UI" panose="020B0604030504040204" pitchFamily="50" charset="-128"/>
                          <a:ea typeface="Meiryo UI" panose="020B0604030504040204" pitchFamily="50" charset="-128"/>
                        </a:rPr>
                        <a:t>か月（２０２４年</a:t>
                      </a:r>
                      <a:r>
                        <a:rPr kumimoji="1" lang="en-US" altLang="ja-JP" sz="1300" b="0">
                          <a:solidFill>
                            <a:schemeClr val="tx1"/>
                          </a:solidFill>
                          <a:latin typeface="Meiryo UI" panose="020B0604030504040204" pitchFamily="50" charset="-128"/>
                          <a:ea typeface="Meiryo UI" panose="020B0604030504040204" pitchFamily="50" charset="-128"/>
                        </a:rPr>
                        <a:t>11</a:t>
                      </a:r>
                      <a:r>
                        <a:rPr kumimoji="1" lang="ja-JP" altLang="en-US" sz="1300" b="0">
                          <a:solidFill>
                            <a:schemeClr val="tx1"/>
                          </a:solidFill>
                          <a:latin typeface="Meiryo UI" panose="020B0604030504040204" pitchFamily="50" charset="-128"/>
                          <a:ea typeface="Meiryo UI" panose="020B0604030504040204" pitchFamily="50" charset="-128"/>
                        </a:rPr>
                        <a:t>月中旬～２０２５年２月下旬）</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0116401"/>
                  </a:ext>
                </a:extLst>
              </a:tr>
              <a:tr h="481151">
                <a:tc>
                  <a:txBody>
                    <a:bodyPr/>
                    <a:lstStyle/>
                    <a:p>
                      <a:r>
                        <a:rPr kumimoji="1" lang="ja-JP" altLang="en-US" sz="1300" b="1">
                          <a:solidFill>
                            <a:schemeClr val="tx1"/>
                          </a:solidFill>
                          <a:latin typeface="Meiryo UI" panose="020B0604030504040204" pitchFamily="50" charset="-128"/>
                          <a:ea typeface="Meiryo UI" panose="020B0604030504040204" pitchFamily="50" charset="-128"/>
                        </a:rPr>
                        <a:t>連携先</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a:solidFill>
                            <a:schemeClr val="tx1"/>
                          </a:solidFill>
                          <a:latin typeface="Meiryo UI" panose="020B0604030504040204" pitchFamily="50" charset="-128"/>
                          <a:ea typeface="Meiryo UI" panose="020B0604030504040204" pitchFamily="50" charset="-128"/>
                        </a:rPr>
                        <a:t>未定</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8283506"/>
                  </a:ext>
                </a:extLst>
              </a:tr>
              <a:tr h="1939911">
                <a:tc>
                  <a:txBody>
                    <a:bodyPr/>
                    <a:lstStyle/>
                    <a:p>
                      <a:pPr>
                        <a:lnSpc>
                          <a:spcPct val="150000"/>
                        </a:lnSpc>
                      </a:pPr>
                      <a:r>
                        <a:rPr kumimoji="1" lang="ja-JP" altLang="en-US" sz="1300" b="1">
                          <a:solidFill>
                            <a:schemeClr val="tx1"/>
                          </a:solidFill>
                          <a:latin typeface="Meiryo UI" panose="020B0604030504040204" pitchFamily="50" charset="-128"/>
                          <a:ea typeface="Meiryo UI" panose="020B0604030504040204" pitchFamily="50" charset="-128"/>
                        </a:rPr>
                        <a:t>連携希望先</a:t>
                      </a:r>
                      <a:endParaRPr kumimoji="1" lang="en-US" altLang="ja-JP" sz="1300" b="1">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300" b="1">
                          <a:solidFill>
                            <a:schemeClr val="tx1"/>
                          </a:solidFill>
                          <a:latin typeface="Meiryo UI" panose="020B0604030504040204" pitchFamily="50" charset="-128"/>
                          <a:ea typeface="Meiryo UI" panose="020B0604030504040204" pitchFamily="50" charset="-128"/>
                        </a:rPr>
                        <a:t>または</a:t>
                      </a:r>
                      <a:endParaRPr kumimoji="1" lang="en-US" altLang="ja-JP" sz="1300" b="1">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300" b="1">
                          <a:solidFill>
                            <a:schemeClr val="tx1"/>
                          </a:solidFill>
                          <a:latin typeface="Meiryo UI" panose="020B0604030504040204" pitchFamily="50" charset="-128"/>
                          <a:ea typeface="Meiryo UI" panose="020B0604030504040204" pitchFamily="50" charset="-128"/>
                        </a:rPr>
                        <a:t>調整先との調整状況</a:t>
                      </a:r>
                      <a:endParaRPr kumimoji="1" lang="en-US" altLang="ja-JP" sz="1300" b="1">
                        <a:solidFill>
                          <a:schemeClr val="tx1"/>
                        </a:solidFill>
                        <a:latin typeface="Meiryo UI" panose="020B0604030504040204" pitchFamily="50" charset="-128"/>
                        <a:ea typeface="Meiryo UI" panose="020B0604030504040204" pitchFamily="50" charset="-128"/>
                      </a:endParaRPr>
                    </a:p>
                    <a:p>
                      <a:pPr>
                        <a:lnSpc>
                          <a:spcPct val="150000"/>
                        </a:lnSpc>
                      </a:pP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・○○を管轄している所管部署</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・２０２３年７月より＊＊＊の実証及びサービスインに向けた協議を開始</a:t>
                      </a:r>
                      <a:endParaRPr kumimoji="1" lang="en-US" altLang="ja-JP" sz="1300" b="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・同課と本事業を活用した実証実験の実施について調整中</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・２０２３年７月より＊＊＊の実証及びサービスインに向けた協議を開始</a:t>
                      </a:r>
                      <a:endParaRPr kumimoji="1" lang="en-US" altLang="ja-JP" sz="1300" b="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・同課と本事業を活用した実証実験の実施については合意済み</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6384137"/>
                  </a:ext>
                </a:extLst>
              </a:tr>
            </a:tbl>
          </a:graphicData>
        </a:graphic>
      </p:graphicFrame>
    </p:spTree>
    <p:extLst>
      <p:ext uri="{BB962C8B-B14F-4D97-AF65-F5344CB8AC3E}">
        <p14:creationId xmlns:p14="http://schemas.microsoft.com/office/powerpoint/2010/main" val="14534015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8cc3504-0c77-4ef5-8628-53bf7f874da8" xsi:nil="true"/>
    <lcf76f155ced4ddcb4097134ff3c332f xmlns="dc3659bb-5680-4cdf-bf36-54708c88e17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7D5E3431D2D7B43A7B817E01040637B" ma:contentTypeVersion="19" ma:contentTypeDescription="新しいドキュメントを作成します。" ma:contentTypeScope="" ma:versionID="2ea017429f813fccb34cc37eb4378965">
  <xsd:schema xmlns:xsd="http://www.w3.org/2001/XMLSchema" xmlns:xs="http://www.w3.org/2001/XMLSchema" xmlns:p="http://schemas.microsoft.com/office/2006/metadata/properties" xmlns:ns2="28cc3504-0c77-4ef5-8628-53bf7f874da8" xmlns:ns3="dc3659bb-5680-4cdf-bf36-54708c88e174" targetNamespace="http://schemas.microsoft.com/office/2006/metadata/properties" ma:root="true" ma:fieldsID="c788ac96455d47be78ee6943135fc847" ns2:_="" ns3:_="">
    <xsd:import namespace="28cc3504-0c77-4ef5-8628-53bf7f874da8"/>
    <xsd:import namespace="dc3659bb-5680-4cdf-bf36-54708c88e17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cc3504-0c77-4ef5-8628-53bf7f874da8"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6cdd837-ebd5-4e63-bafb-ab4d3bff7dec}" ma:internalName="TaxCatchAll" ma:showField="CatchAllData" ma:web="28cc3504-0c77-4ef5-8628-53bf7f874da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c3659bb-5680-4cdf-bf36-54708c88e17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bcf9dbba-576e-4f20-a294-c711cb365b4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23892F-74FA-4E0D-A22D-A7D9646FCC71}">
  <ds:schemaRefs>
    <ds:schemaRef ds:uri="dc3659bb-5680-4cdf-bf36-54708c88e174"/>
    <ds:schemaRef ds:uri="http://purl.org/dc/terms/"/>
    <ds:schemaRef ds:uri="http://schemas.microsoft.com/office/2006/documentManagement/types"/>
    <ds:schemaRef ds:uri="http://purl.org/dc/dcmitype/"/>
    <ds:schemaRef ds:uri="28cc3504-0c77-4ef5-8628-53bf7f874da8"/>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B978B7C0-88AA-4581-91D3-95BD9F5B36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cc3504-0c77-4ef5-8628-53bf7f874da8"/>
    <ds:schemaRef ds:uri="dc3659bb-5680-4cdf-bf36-54708c88e1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837F063-4640-4E2E-8CDB-5BA56344573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1349</Words>
  <Application>Microsoft Office PowerPoint</Application>
  <PresentationFormat>画面に合わせる (4:3)</PresentationFormat>
  <Paragraphs>221</Paragraphs>
  <Slides>14</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Meiryo UI</vt:lpstr>
      <vt:lpstr>メイリオ</vt:lpstr>
      <vt:lpstr>Arial</vt:lpstr>
      <vt:lpstr>Calibri</vt:lpstr>
      <vt:lpstr>Calibri Light</vt:lpstr>
      <vt:lpstr>Wingdings</vt:lpstr>
      <vt:lpstr>Office テーマ</vt:lpstr>
      <vt:lpstr>【事業者名】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modified xsi:type="dcterms:W3CDTF">2025-04-30T01:08:21Z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0x010100F7D5E3431D2D7B43A7B817E01040637B</vt:lpwstr>
  </property>
  <property fmtid="{D5CDD505-2E9C-101B-9397-08002B2CF9AE}" pid="3" name="MediaServiceImageTags">
    <vt:lpwstr/>
  </property>
</Properties>
</file>