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64" r:id="rId2"/>
  </p:sldIdLst>
  <p:sldSz cx="10691813" cy="7559675"/>
  <p:notesSz cx="6797675" cy="9926638"/>
  <p:defaultTextStyle>
    <a:defPPr>
      <a:defRPr lang="ja-JP"/>
    </a:defPPr>
    <a:lvl1pPr marL="0" algn="l" defTabSz="875967" rtl="0" eaLnBrk="1" latinLnBrk="0" hangingPunct="1">
      <a:defRPr kumimoji="1" sz="1724" kern="1200">
        <a:solidFill>
          <a:schemeClr val="tx1"/>
        </a:solidFill>
        <a:latin typeface="+mn-lt"/>
        <a:ea typeface="+mn-ea"/>
        <a:cs typeface="+mn-cs"/>
      </a:defRPr>
    </a:lvl1pPr>
    <a:lvl2pPr marL="437983" algn="l" defTabSz="875967" rtl="0" eaLnBrk="1" latinLnBrk="0" hangingPunct="1">
      <a:defRPr kumimoji="1" sz="1724" kern="1200">
        <a:solidFill>
          <a:schemeClr val="tx1"/>
        </a:solidFill>
        <a:latin typeface="+mn-lt"/>
        <a:ea typeface="+mn-ea"/>
        <a:cs typeface="+mn-cs"/>
      </a:defRPr>
    </a:lvl2pPr>
    <a:lvl3pPr marL="875967" algn="l" defTabSz="875967" rtl="0" eaLnBrk="1" latinLnBrk="0" hangingPunct="1">
      <a:defRPr kumimoji="1" sz="1724" kern="1200">
        <a:solidFill>
          <a:schemeClr val="tx1"/>
        </a:solidFill>
        <a:latin typeface="+mn-lt"/>
        <a:ea typeface="+mn-ea"/>
        <a:cs typeface="+mn-cs"/>
      </a:defRPr>
    </a:lvl3pPr>
    <a:lvl4pPr marL="1313951" algn="l" defTabSz="875967" rtl="0" eaLnBrk="1" latinLnBrk="0" hangingPunct="1">
      <a:defRPr kumimoji="1" sz="1724" kern="1200">
        <a:solidFill>
          <a:schemeClr val="tx1"/>
        </a:solidFill>
        <a:latin typeface="+mn-lt"/>
        <a:ea typeface="+mn-ea"/>
        <a:cs typeface="+mn-cs"/>
      </a:defRPr>
    </a:lvl4pPr>
    <a:lvl5pPr marL="1751935" algn="l" defTabSz="875967" rtl="0" eaLnBrk="1" latinLnBrk="0" hangingPunct="1">
      <a:defRPr kumimoji="1" sz="1724" kern="1200">
        <a:solidFill>
          <a:schemeClr val="tx1"/>
        </a:solidFill>
        <a:latin typeface="+mn-lt"/>
        <a:ea typeface="+mn-ea"/>
        <a:cs typeface="+mn-cs"/>
      </a:defRPr>
    </a:lvl5pPr>
    <a:lvl6pPr marL="2189919" algn="l" defTabSz="875967" rtl="0" eaLnBrk="1" latinLnBrk="0" hangingPunct="1">
      <a:defRPr kumimoji="1" sz="1724" kern="1200">
        <a:solidFill>
          <a:schemeClr val="tx1"/>
        </a:solidFill>
        <a:latin typeface="+mn-lt"/>
        <a:ea typeface="+mn-ea"/>
        <a:cs typeface="+mn-cs"/>
      </a:defRPr>
    </a:lvl6pPr>
    <a:lvl7pPr marL="2627902" algn="l" defTabSz="875967" rtl="0" eaLnBrk="1" latinLnBrk="0" hangingPunct="1">
      <a:defRPr kumimoji="1" sz="1724" kern="1200">
        <a:solidFill>
          <a:schemeClr val="tx1"/>
        </a:solidFill>
        <a:latin typeface="+mn-lt"/>
        <a:ea typeface="+mn-ea"/>
        <a:cs typeface="+mn-cs"/>
      </a:defRPr>
    </a:lvl7pPr>
    <a:lvl8pPr marL="3065887" algn="l" defTabSz="875967" rtl="0" eaLnBrk="1" latinLnBrk="0" hangingPunct="1">
      <a:defRPr kumimoji="1" sz="1724" kern="1200">
        <a:solidFill>
          <a:schemeClr val="tx1"/>
        </a:solidFill>
        <a:latin typeface="+mn-lt"/>
        <a:ea typeface="+mn-ea"/>
        <a:cs typeface="+mn-cs"/>
      </a:defRPr>
    </a:lvl8pPr>
    <a:lvl9pPr marL="3503871" algn="l" defTabSz="875967" rtl="0" eaLnBrk="1" latinLnBrk="0" hangingPunct="1">
      <a:defRPr kumimoji="1" sz="172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3535"/>
    <a:srgbClr val="FEAA02"/>
    <a:srgbClr val="F65800"/>
    <a:srgbClr val="FECEF7"/>
    <a:srgbClr val="DB03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79" autoAdjust="0"/>
    <p:restoredTop sz="94523" autoAdjust="0"/>
  </p:normalViewPr>
  <p:slideViewPr>
    <p:cSldViewPr snapToGrid="0">
      <p:cViewPr>
        <p:scale>
          <a:sx n="75" d="100"/>
          <a:sy n="75" d="100"/>
        </p:scale>
        <p:origin x="2892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427A1C79-ED4C-48D6-869F-35D0A5656B89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A81A94AB-A8A0-4E56-B8A7-EF21F4E04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448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5967" rtl="0" eaLnBrk="1" latinLnBrk="0" hangingPunct="1">
      <a:defRPr kumimoji="1" sz="1149" kern="1200">
        <a:solidFill>
          <a:schemeClr val="tx1"/>
        </a:solidFill>
        <a:latin typeface="+mn-lt"/>
        <a:ea typeface="+mn-ea"/>
        <a:cs typeface="+mn-cs"/>
      </a:defRPr>
    </a:lvl1pPr>
    <a:lvl2pPr marL="437983" algn="l" defTabSz="875967" rtl="0" eaLnBrk="1" latinLnBrk="0" hangingPunct="1">
      <a:defRPr kumimoji="1" sz="1149" kern="1200">
        <a:solidFill>
          <a:schemeClr val="tx1"/>
        </a:solidFill>
        <a:latin typeface="+mn-lt"/>
        <a:ea typeface="+mn-ea"/>
        <a:cs typeface="+mn-cs"/>
      </a:defRPr>
    </a:lvl2pPr>
    <a:lvl3pPr marL="875967" algn="l" defTabSz="875967" rtl="0" eaLnBrk="1" latinLnBrk="0" hangingPunct="1">
      <a:defRPr kumimoji="1" sz="1149" kern="1200">
        <a:solidFill>
          <a:schemeClr val="tx1"/>
        </a:solidFill>
        <a:latin typeface="+mn-lt"/>
        <a:ea typeface="+mn-ea"/>
        <a:cs typeface="+mn-cs"/>
      </a:defRPr>
    </a:lvl3pPr>
    <a:lvl4pPr marL="1313951" algn="l" defTabSz="875967" rtl="0" eaLnBrk="1" latinLnBrk="0" hangingPunct="1">
      <a:defRPr kumimoji="1" sz="1149" kern="1200">
        <a:solidFill>
          <a:schemeClr val="tx1"/>
        </a:solidFill>
        <a:latin typeface="+mn-lt"/>
        <a:ea typeface="+mn-ea"/>
        <a:cs typeface="+mn-cs"/>
      </a:defRPr>
    </a:lvl4pPr>
    <a:lvl5pPr marL="1751935" algn="l" defTabSz="875967" rtl="0" eaLnBrk="1" latinLnBrk="0" hangingPunct="1">
      <a:defRPr kumimoji="1" sz="1149" kern="1200">
        <a:solidFill>
          <a:schemeClr val="tx1"/>
        </a:solidFill>
        <a:latin typeface="+mn-lt"/>
        <a:ea typeface="+mn-ea"/>
        <a:cs typeface="+mn-cs"/>
      </a:defRPr>
    </a:lvl5pPr>
    <a:lvl6pPr marL="2189919" algn="l" defTabSz="875967" rtl="0" eaLnBrk="1" latinLnBrk="0" hangingPunct="1">
      <a:defRPr kumimoji="1" sz="1149" kern="1200">
        <a:solidFill>
          <a:schemeClr val="tx1"/>
        </a:solidFill>
        <a:latin typeface="+mn-lt"/>
        <a:ea typeface="+mn-ea"/>
        <a:cs typeface="+mn-cs"/>
      </a:defRPr>
    </a:lvl6pPr>
    <a:lvl7pPr marL="2627902" algn="l" defTabSz="875967" rtl="0" eaLnBrk="1" latinLnBrk="0" hangingPunct="1">
      <a:defRPr kumimoji="1" sz="1149" kern="1200">
        <a:solidFill>
          <a:schemeClr val="tx1"/>
        </a:solidFill>
        <a:latin typeface="+mn-lt"/>
        <a:ea typeface="+mn-ea"/>
        <a:cs typeface="+mn-cs"/>
      </a:defRPr>
    </a:lvl7pPr>
    <a:lvl8pPr marL="3065887" algn="l" defTabSz="875967" rtl="0" eaLnBrk="1" latinLnBrk="0" hangingPunct="1">
      <a:defRPr kumimoji="1" sz="1149" kern="1200">
        <a:solidFill>
          <a:schemeClr val="tx1"/>
        </a:solidFill>
        <a:latin typeface="+mn-lt"/>
        <a:ea typeface="+mn-ea"/>
        <a:cs typeface="+mn-cs"/>
      </a:defRPr>
    </a:lvl8pPr>
    <a:lvl9pPr marL="3503871" algn="l" defTabSz="875967" rtl="0" eaLnBrk="1" latinLnBrk="0" hangingPunct="1">
      <a:defRPr kumimoji="1" sz="114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A94AB-A8A0-4E56-B8A7-EF21F4E043B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74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1795-A361-4A19-BF57-99A8D87F54CC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1E5D3-665D-4D46-92AC-DEE94B62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5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1795-A361-4A19-BF57-99A8D87F54CC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1E5D3-665D-4D46-92AC-DEE94B62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99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1795-A361-4A19-BF57-99A8D87F54CC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1E5D3-665D-4D46-92AC-DEE94B62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5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1795-A361-4A19-BF57-99A8D87F54CC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1E5D3-665D-4D46-92AC-DEE94B62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22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1795-A361-4A19-BF57-99A8D87F54CC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1E5D3-665D-4D46-92AC-DEE94B62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47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1795-A361-4A19-BF57-99A8D87F54CC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1E5D3-665D-4D46-92AC-DEE94B62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4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1795-A361-4A19-BF57-99A8D87F54CC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1E5D3-665D-4D46-92AC-DEE94B62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22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1795-A361-4A19-BF57-99A8D87F54CC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1E5D3-665D-4D46-92AC-DEE94B62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997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1795-A361-4A19-BF57-99A8D87F54CC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1E5D3-665D-4D46-92AC-DEE94B62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0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1795-A361-4A19-BF57-99A8D87F54CC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1E5D3-665D-4D46-92AC-DEE94B62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78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1795-A361-4A19-BF57-99A8D87F54CC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1E5D3-665D-4D46-92AC-DEE94B62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79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61795-A361-4A19-BF57-99A8D87F54CC}" type="datetimeFigureOut">
              <a:rPr kumimoji="1" lang="ja-JP" altLang="en-US" smtClean="0"/>
              <a:t>2025/8/29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1E5D3-665D-4D46-92AC-DEE94B62D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809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254" y="53207"/>
            <a:ext cx="10380421" cy="470543"/>
          </a:xfrm>
          <a:solidFill>
            <a:schemeClr val="accent1">
              <a:lumMod val="50000"/>
            </a:schemeClr>
          </a:solidFill>
          <a:ln>
            <a:noFill/>
          </a:ln>
        </p:spPr>
        <p:txBody>
          <a:bodyPr tIns="0" bIns="0" anchor="ctr">
            <a:noAutofit/>
          </a:bodyPr>
          <a:lstStyle/>
          <a:p>
            <a:pPr algn="ctr">
              <a:tabLst>
                <a:tab pos="2700020" algn="ctr"/>
                <a:tab pos="5400040" algn="r"/>
              </a:tabLst>
            </a:pPr>
            <a:r>
              <a:rPr lang="ja-JP" altLang="ja-JP" sz="1800" b="1" kern="100" dirty="0">
                <a:solidFill>
                  <a:srgbClr val="FFFFFF"/>
                </a:solidFill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令和７年度大田区家庭福祉員保護者補助金のご案内</a:t>
            </a:r>
            <a:r>
              <a:rPr lang="ja-JP" altLang="en-US" sz="1800" b="1" kern="100" dirty="0">
                <a:solidFill>
                  <a:srgbClr val="FFFFFF"/>
                </a:solidFill>
                <a:effectLst/>
                <a:latin typeface="Century" panose="020406040505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（令和７年９月以降）</a:t>
            </a:r>
            <a:endParaRPr lang="ja-JP" altLang="ja-JP" sz="1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B6F7C7F6-3192-03E8-9C05-887A0E89A231}"/>
              </a:ext>
            </a:extLst>
          </p:cNvPr>
          <p:cNvGrpSpPr/>
          <p:nvPr/>
        </p:nvGrpSpPr>
        <p:grpSpPr>
          <a:xfrm>
            <a:off x="119078" y="619475"/>
            <a:ext cx="5157757" cy="1283684"/>
            <a:chOff x="119078" y="684391"/>
            <a:chExt cx="5306362" cy="1349600"/>
          </a:xfrm>
        </p:grpSpPr>
        <p:sp>
          <p:nvSpPr>
            <p:cNvPr id="44" name="テキスト ボックス 2">
              <a:extLst>
                <a:ext uri="{FF2B5EF4-FFF2-40B4-BE49-F238E27FC236}">
                  <a16:creationId xmlns:a16="http://schemas.microsoft.com/office/drawing/2014/main" id="{6DDFD796-26DA-3EA4-B674-BE410AA5E0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078" y="684391"/>
              <a:ext cx="5306362" cy="13496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69423" tIns="144000" rIns="69423" bIns="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200" kern="1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保育ママを利用し、保育料を負担した保護者への補助金です</a:t>
              </a:r>
            </a:p>
            <a:p>
              <a:pPr>
                <a:lnSpc>
                  <a:spcPct val="150000"/>
                </a:lnSpc>
              </a:pPr>
              <a:r>
                <a:rPr lang="ja-JP" altLang="en-US" sz="1200" b="1" kern="100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保育料を一旦保育ママに支払し、のちに補助金の申請を行う</a:t>
              </a:r>
              <a:r>
                <a:rPr lang="ja-JP" altLang="en-US" sz="1200" kern="1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ことで</a:t>
              </a: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200" b="1" kern="100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負担した保育料を大田区から補助金として交付</a:t>
              </a:r>
              <a:r>
                <a:rPr lang="ja-JP" altLang="en-US" sz="1200" kern="1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します</a:t>
              </a:r>
            </a:p>
          </p:txBody>
        </p:sp>
        <p:sp>
          <p:nvSpPr>
            <p:cNvPr id="51" name="テキスト ボックス 2">
              <a:extLst>
                <a:ext uri="{FF2B5EF4-FFF2-40B4-BE49-F238E27FC236}">
                  <a16:creationId xmlns:a16="http://schemas.microsoft.com/office/drawing/2014/main" id="{8CCCE243-07EF-D73D-5E2A-4084AB9158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078" y="684391"/>
              <a:ext cx="5306362" cy="3056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69423" tIns="0" rIns="69423" bIns="7200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200" b="1" kern="100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１　保護者補助金とは？</a:t>
              </a:r>
              <a:endParaRPr lang="en-US" altLang="ja-JP" sz="1200" b="1" kern="1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8661A3BD-F65F-5830-DB72-2547186C7362}"/>
              </a:ext>
            </a:extLst>
          </p:cNvPr>
          <p:cNvGrpSpPr/>
          <p:nvPr/>
        </p:nvGrpSpPr>
        <p:grpSpPr>
          <a:xfrm>
            <a:off x="5414978" y="619475"/>
            <a:ext cx="5052997" cy="1283684"/>
            <a:chOff x="119078" y="684391"/>
            <a:chExt cx="5306362" cy="1283684"/>
          </a:xfrm>
        </p:grpSpPr>
        <p:sp>
          <p:nvSpPr>
            <p:cNvPr id="41" name="テキスト ボックス 2">
              <a:extLst>
                <a:ext uri="{FF2B5EF4-FFF2-40B4-BE49-F238E27FC236}">
                  <a16:creationId xmlns:a16="http://schemas.microsoft.com/office/drawing/2014/main" id="{8B542BDC-1C67-DF01-F08D-E7DFA640D8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078" y="684391"/>
              <a:ext cx="5306362" cy="12836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69423" tIns="144000" rIns="69423" bIns="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200" b="1" u="sng" kern="1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諸雑費、延長保育料、保育ママから保育料の返金を受けた分の</a:t>
              </a:r>
              <a:endParaRPr lang="en-US" altLang="ja-JP" sz="1200" b="1" u="sng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200" b="1" u="sng" kern="1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保育料は含みません</a:t>
              </a:r>
            </a:p>
          </p:txBody>
        </p:sp>
        <p:sp>
          <p:nvSpPr>
            <p:cNvPr id="42" name="テキスト ボックス 2">
              <a:extLst>
                <a:ext uri="{FF2B5EF4-FFF2-40B4-BE49-F238E27FC236}">
                  <a16:creationId xmlns:a16="http://schemas.microsoft.com/office/drawing/2014/main" id="{9FC6B799-CD87-F3F2-5DFE-1F05B946D5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078" y="684391"/>
              <a:ext cx="5306362" cy="30566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69423" tIns="0" rIns="69423" bIns="7200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200" b="1" kern="100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２　補助金の対象は？</a:t>
              </a:r>
              <a:endParaRPr lang="en-US" altLang="ja-JP" sz="1200" b="1" kern="1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E52F8514-E926-7C6B-24EF-F29AB50315CC}"/>
              </a:ext>
            </a:extLst>
          </p:cNvPr>
          <p:cNvGrpSpPr/>
          <p:nvPr/>
        </p:nvGrpSpPr>
        <p:grpSpPr>
          <a:xfrm>
            <a:off x="119078" y="2009843"/>
            <a:ext cx="5130967" cy="1043371"/>
            <a:chOff x="119078" y="2168875"/>
            <a:chExt cx="5052997" cy="1156624"/>
          </a:xfrm>
        </p:grpSpPr>
        <p:sp>
          <p:nvSpPr>
            <p:cNvPr id="57" name="テキスト ボックス 2">
              <a:extLst>
                <a:ext uri="{FF2B5EF4-FFF2-40B4-BE49-F238E27FC236}">
                  <a16:creationId xmlns:a16="http://schemas.microsoft.com/office/drawing/2014/main" id="{C01FB071-8941-4BE6-47E3-871DC4A0DB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078" y="2168875"/>
              <a:ext cx="5052997" cy="11566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69423" tIns="144000" rIns="69423" bIns="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61" name="テキスト ボックス 2">
              <a:extLst>
                <a:ext uri="{FF2B5EF4-FFF2-40B4-BE49-F238E27FC236}">
                  <a16:creationId xmlns:a16="http://schemas.microsoft.com/office/drawing/2014/main" id="{9138DB85-5085-C5A2-DA74-C55D6CBD35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078" y="2168875"/>
              <a:ext cx="5052997" cy="36485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69423" tIns="0" rIns="69423" bIns="7200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200" b="1" kern="100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３　補助金額は？</a:t>
              </a:r>
              <a:endParaRPr lang="en-US" altLang="ja-JP" sz="1200" b="1" kern="1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974CAA4A-0688-AD3A-9E4E-1F94E659401C}"/>
              </a:ext>
            </a:extLst>
          </p:cNvPr>
          <p:cNvGrpSpPr/>
          <p:nvPr/>
        </p:nvGrpSpPr>
        <p:grpSpPr>
          <a:xfrm>
            <a:off x="5405386" y="1998884"/>
            <a:ext cx="5052997" cy="4718129"/>
            <a:chOff x="119078" y="2168874"/>
            <a:chExt cx="5052997" cy="5200920"/>
          </a:xfrm>
        </p:grpSpPr>
        <p:sp>
          <p:nvSpPr>
            <p:cNvPr id="71" name="テキスト ボックス 2">
              <a:extLst>
                <a:ext uri="{FF2B5EF4-FFF2-40B4-BE49-F238E27FC236}">
                  <a16:creationId xmlns:a16="http://schemas.microsoft.com/office/drawing/2014/main" id="{A6BDF069-280C-7721-E4D1-E778154DDB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078" y="2168874"/>
              <a:ext cx="5052997" cy="52009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69423" tIns="144000" rIns="69423" bIns="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75" name="テキスト ボックス 2">
              <a:extLst>
                <a:ext uri="{FF2B5EF4-FFF2-40B4-BE49-F238E27FC236}">
                  <a16:creationId xmlns:a16="http://schemas.microsoft.com/office/drawing/2014/main" id="{98FCB03E-38AA-CA42-C390-C62D45096D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078" y="2168875"/>
              <a:ext cx="5052997" cy="36485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69423" tIns="0" rIns="69423" bIns="7200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200" b="1" kern="100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４　申請方法は？</a:t>
              </a:r>
              <a:endParaRPr lang="en-US" altLang="ja-JP" sz="1200" b="1" kern="1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DDD049E4-93BA-706F-8DC5-37DA5B14240F}"/>
              </a:ext>
            </a:extLst>
          </p:cNvPr>
          <p:cNvGrpSpPr/>
          <p:nvPr/>
        </p:nvGrpSpPr>
        <p:grpSpPr>
          <a:xfrm>
            <a:off x="96128" y="3166736"/>
            <a:ext cx="5130967" cy="3539267"/>
            <a:chOff x="119078" y="2168874"/>
            <a:chExt cx="5052997" cy="3102694"/>
          </a:xfrm>
        </p:grpSpPr>
        <p:sp>
          <p:nvSpPr>
            <p:cNvPr id="80" name="テキスト ボックス 2">
              <a:extLst>
                <a:ext uri="{FF2B5EF4-FFF2-40B4-BE49-F238E27FC236}">
                  <a16:creationId xmlns:a16="http://schemas.microsoft.com/office/drawing/2014/main" id="{AE164B78-B321-6974-E6AC-732BDC99A1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078" y="2168874"/>
              <a:ext cx="5052997" cy="31026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69423" tIns="144000" rIns="69423" bIns="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81" name="テキスト ボックス 2">
              <a:extLst>
                <a:ext uri="{FF2B5EF4-FFF2-40B4-BE49-F238E27FC236}">
                  <a16:creationId xmlns:a16="http://schemas.microsoft.com/office/drawing/2014/main" id="{F7D43FC1-2666-8DDC-E4A3-A8E1B305D1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9078" y="2168875"/>
              <a:ext cx="5052997" cy="28719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69423" tIns="0" rIns="69423" bIns="7200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200" b="1" kern="100" dirty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５　申請期限や支払日は？</a:t>
              </a:r>
              <a:endParaRPr lang="en-US" altLang="ja-JP" sz="1200" b="1" kern="1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C03D9D4D-50F9-77BE-0D9D-83FEC884A539}"/>
              </a:ext>
            </a:extLst>
          </p:cNvPr>
          <p:cNvSpPr txBox="1"/>
          <p:nvPr/>
        </p:nvSpPr>
        <p:spPr>
          <a:xfrm>
            <a:off x="5519384" y="2339886"/>
            <a:ext cx="4928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申請手順は下の図のとおりです</a:t>
            </a:r>
          </a:p>
        </p:txBody>
      </p:sp>
      <p:grpSp>
        <p:nvGrpSpPr>
          <p:cNvPr id="141" name="グループ化 140">
            <a:extLst>
              <a:ext uri="{FF2B5EF4-FFF2-40B4-BE49-F238E27FC236}">
                <a16:creationId xmlns:a16="http://schemas.microsoft.com/office/drawing/2014/main" id="{1017ADA5-9DE6-441D-B3FF-9F8184791EF8}"/>
              </a:ext>
            </a:extLst>
          </p:cNvPr>
          <p:cNvGrpSpPr/>
          <p:nvPr/>
        </p:nvGrpSpPr>
        <p:grpSpPr>
          <a:xfrm>
            <a:off x="96847" y="6798150"/>
            <a:ext cx="10498118" cy="738633"/>
            <a:chOff x="96847" y="6807675"/>
            <a:chExt cx="10498118" cy="738633"/>
          </a:xfrm>
        </p:grpSpPr>
        <p:sp>
          <p:nvSpPr>
            <p:cNvPr id="127" name="タイトル 1">
              <a:extLst>
                <a:ext uri="{FF2B5EF4-FFF2-40B4-BE49-F238E27FC236}">
                  <a16:creationId xmlns:a16="http://schemas.microsoft.com/office/drawing/2014/main" id="{719508E9-C692-C631-C457-A922AAB0EE95}"/>
                </a:ext>
              </a:extLst>
            </p:cNvPr>
            <p:cNvSpPr txBox="1">
              <a:spLocks/>
            </p:cNvSpPr>
            <p:nvPr/>
          </p:nvSpPr>
          <p:spPr>
            <a:xfrm>
              <a:off x="96847" y="6807675"/>
              <a:ext cx="10498118" cy="73863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 vert="horz" lIns="91440" tIns="0" rIns="91440" bIns="0" rtlCol="0" anchor="ctr">
              <a:noAutofit/>
            </a:bodyPr>
            <a:lstStyle>
              <a:lvl1pPr algn="ctr" defTabSz="1007943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6614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tabLst>
                  <a:tab pos="2700020" algn="ctr"/>
                  <a:tab pos="5400040" algn="r"/>
                </a:tabLst>
              </a:pPr>
              <a:endParaRPr lang="ja-JP" altLang="ja-JP" sz="18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7F786CAB-4BF1-7EF8-580A-C6170B12C591}"/>
                </a:ext>
              </a:extLst>
            </p:cNvPr>
            <p:cNvSpPr txBox="1"/>
            <p:nvPr/>
          </p:nvSpPr>
          <p:spPr>
            <a:xfrm>
              <a:off x="1495324" y="6907630"/>
              <a:ext cx="8327424" cy="5465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r>
                <a:rPr lang="ja-JP" altLang="en-US" sz="1200" dirty="0">
                  <a:ln w="19050">
                    <a:noFill/>
                  </a:ln>
                  <a:solidFill>
                    <a:sysClr val="windowText" lastClr="00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大田区役所 こども未来部 保育サービス課 保育サービス基盤担当</a:t>
              </a:r>
              <a:endParaRPr lang="en-US" altLang="ja-JP" sz="1200" dirty="0">
                <a:ln w="19050">
                  <a:noFill/>
                </a:ln>
                <a:solidFill>
                  <a:sysClr val="windowText" lastClr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r>
                <a:rPr lang="ja-JP" altLang="en-US" sz="1200" dirty="0">
                  <a:ln w="19050">
                    <a:noFill/>
                  </a:ln>
                  <a:solidFill>
                    <a:sysClr val="windowText" lastClr="00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大田区蒲田５－１３－１４　　　☎：０３－５７４４－１２７７　　</a:t>
              </a:r>
            </a:p>
          </p:txBody>
        </p:sp>
        <p:sp>
          <p:nvSpPr>
            <p:cNvPr id="137" name="テキスト ボックス 136">
              <a:extLst>
                <a:ext uri="{FF2B5EF4-FFF2-40B4-BE49-F238E27FC236}">
                  <a16:creationId xmlns:a16="http://schemas.microsoft.com/office/drawing/2014/main" id="{67D4EE8E-F6D2-3E71-826F-E02D385C3AB6}"/>
                </a:ext>
              </a:extLst>
            </p:cNvPr>
            <p:cNvSpPr txBox="1"/>
            <p:nvPr/>
          </p:nvSpPr>
          <p:spPr>
            <a:xfrm>
              <a:off x="7327300" y="7190624"/>
              <a:ext cx="2446152" cy="19711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r"/>
              <a:r>
                <a:rPr lang="ja-JP" altLang="en-US" sz="1100" dirty="0">
                  <a:ln w="19050">
                    <a:noFill/>
                  </a:ln>
                  <a:solidFill>
                    <a:sysClr val="windowText" lastClr="00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大田区ホームページは、こちら ☞</a:t>
              </a:r>
            </a:p>
          </p:txBody>
        </p:sp>
        <p:sp>
          <p:nvSpPr>
            <p:cNvPr id="139" name="テキスト ボックス 138">
              <a:extLst>
                <a:ext uri="{FF2B5EF4-FFF2-40B4-BE49-F238E27FC236}">
                  <a16:creationId xmlns:a16="http://schemas.microsoft.com/office/drawing/2014/main" id="{42AA6195-2269-0CAD-BBAE-990834CFC5B5}"/>
                </a:ext>
              </a:extLst>
            </p:cNvPr>
            <p:cNvSpPr txBox="1"/>
            <p:nvPr/>
          </p:nvSpPr>
          <p:spPr>
            <a:xfrm>
              <a:off x="184960" y="6903725"/>
              <a:ext cx="1229917" cy="5465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ja-JP" altLang="en-US" sz="1200" dirty="0">
                  <a:ln w="19050">
                    <a:noFill/>
                  </a:ln>
                  <a:solidFill>
                    <a:sysClr val="windowText" lastClr="00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お問い合わせ</a:t>
              </a:r>
            </a:p>
          </p:txBody>
        </p:sp>
      </p:grpSp>
      <p:pic>
        <p:nvPicPr>
          <p:cNvPr id="143" name="図 142">
            <a:extLst>
              <a:ext uri="{FF2B5EF4-FFF2-40B4-BE49-F238E27FC236}">
                <a16:creationId xmlns:a16="http://schemas.microsoft.com/office/drawing/2014/main" id="{1F1F0FD4-705C-2D0C-C60E-9C34418EC0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267" y="1268605"/>
            <a:ext cx="515125" cy="632291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FF883B6-F23F-D3B9-0212-E846F2ADCEEF}"/>
              </a:ext>
            </a:extLst>
          </p:cNvPr>
          <p:cNvGrpSpPr/>
          <p:nvPr/>
        </p:nvGrpSpPr>
        <p:grpSpPr>
          <a:xfrm>
            <a:off x="5558866" y="4950920"/>
            <a:ext cx="4834548" cy="1774747"/>
            <a:chOff x="5471463" y="4954602"/>
            <a:chExt cx="4834548" cy="1774747"/>
          </a:xfrm>
        </p:grpSpPr>
        <p:sp>
          <p:nvSpPr>
            <p:cNvPr id="122" name="テキスト ボックス 2">
              <a:extLst>
                <a:ext uri="{FF2B5EF4-FFF2-40B4-BE49-F238E27FC236}">
                  <a16:creationId xmlns:a16="http://schemas.microsoft.com/office/drawing/2014/main" id="{18526120-9C61-C1CE-AD3C-0C973284F2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44320" y="4954602"/>
              <a:ext cx="4761691" cy="171748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69423" tIns="0" rIns="69423" bIns="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200" kern="1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  補助金の申請書を保育ママから受け取るか</a:t>
              </a: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200" b="1" kern="100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  大田区ホームページからダウンロード</a:t>
              </a:r>
              <a:r>
                <a:rPr lang="ja-JP" altLang="en-US" sz="1200" kern="1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します</a:t>
              </a: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200" kern="1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  申請書を記入して、</a:t>
              </a:r>
              <a:r>
                <a:rPr lang="ja-JP" altLang="en-US" sz="1200" b="1" kern="100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郵送か窓口で大田区へ提出</a:t>
              </a:r>
              <a:r>
                <a:rPr lang="ja-JP" altLang="en-US" sz="1200" kern="1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します</a:t>
              </a: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200" kern="1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  申請書上部には</a:t>
              </a:r>
              <a:r>
                <a:rPr lang="ja-JP" altLang="en-US" sz="1200" b="1" kern="100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捨印を押印</a:t>
              </a:r>
              <a:r>
                <a:rPr lang="ja-JP" altLang="en-US" sz="1200" kern="1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ください</a:t>
              </a: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200" kern="1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  保育ママが大田区へ保育料を報告します</a:t>
              </a:r>
              <a:endParaRPr lang="en-US" altLang="ja-JP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200" kern="1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  補助金の交付決定通知を送付し、</a:t>
              </a:r>
              <a:r>
                <a:rPr lang="ja-JP" altLang="en-US" sz="1200" b="1" kern="100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補助金を振り込み</a:t>
              </a:r>
              <a:r>
                <a:rPr lang="ja-JP" altLang="en-US" sz="1200" kern="1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ます</a:t>
              </a: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0CFB0780-64A3-0DC9-D245-5B942E01BCC2}"/>
                </a:ext>
              </a:extLst>
            </p:cNvPr>
            <p:cNvSpPr txBox="1"/>
            <p:nvPr/>
          </p:nvSpPr>
          <p:spPr>
            <a:xfrm>
              <a:off x="5471463" y="4963313"/>
              <a:ext cx="562221" cy="38951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chemeClr val="accent5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❶</a:t>
              </a:r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A6E5DFB1-0A40-1FA6-FFA8-DFB7794F404A}"/>
                </a:ext>
              </a:extLst>
            </p:cNvPr>
            <p:cNvSpPr txBox="1"/>
            <p:nvPr/>
          </p:nvSpPr>
          <p:spPr>
            <a:xfrm>
              <a:off x="5471463" y="5503053"/>
              <a:ext cx="562221" cy="38951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chemeClr val="accent5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❷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2F3820F0-60B4-255A-C14B-23FC784C1B9B}"/>
                </a:ext>
              </a:extLst>
            </p:cNvPr>
            <p:cNvSpPr txBox="1"/>
            <p:nvPr/>
          </p:nvSpPr>
          <p:spPr>
            <a:xfrm>
              <a:off x="5471463" y="6053646"/>
              <a:ext cx="562221" cy="38951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chemeClr val="accent5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❸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EDE0DCC0-54B1-7480-77D5-922C5879610D}"/>
                </a:ext>
              </a:extLst>
            </p:cNvPr>
            <p:cNvSpPr txBox="1"/>
            <p:nvPr/>
          </p:nvSpPr>
          <p:spPr>
            <a:xfrm>
              <a:off x="5471463" y="6339836"/>
              <a:ext cx="562221" cy="38951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chemeClr val="accent5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❹</a:t>
              </a:r>
            </a:p>
          </p:txBody>
        </p:sp>
      </p:grp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549072CD-3E80-5487-F4D6-66A425AE3B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544332"/>
              </p:ext>
            </p:extLst>
          </p:nvPr>
        </p:nvGraphicFramePr>
        <p:xfrm>
          <a:off x="298268" y="3786191"/>
          <a:ext cx="4746235" cy="1368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49247">
                  <a:extLst>
                    <a:ext uri="{9D8B030D-6E8A-4147-A177-3AD203B41FA5}">
                      <a16:colId xmlns:a16="http://schemas.microsoft.com/office/drawing/2014/main" val="793669179"/>
                    </a:ext>
                  </a:extLst>
                </a:gridCol>
                <a:gridCol w="949247">
                  <a:extLst>
                    <a:ext uri="{9D8B030D-6E8A-4147-A177-3AD203B41FA5}">
                      <a16:colId xmlns:a16="http://schemas.microsoft.com/office/drawing/2014/main" val="583590237"/>
                    </a:ext>
                  </a:extLst>
                </a:gridCol>
                <a:gridCol w="949247">
                  <a:extLst>
                    <a:ext uri="{9D8B030D-6E8A-4147-A177-3AD203B41FA5}">
                      <a16:colId xmlns:a16="http://schemas.microsoft.com/office/drawing/2014/main" val="647454011"/>
                    </a:ext>
                  </a:extLst>
                </a:gridCol>
                <a:gridCol w="949247">
                  <a:extLst>
                    <a:ext uri="{9D8B030D-6E8A-4147-A177-3AD203B41FA5}">
                      <a16:colId xmlns:a16="http://schemas.microsoft.com/office/drawing/2014/main" val="3797439601"/>
                    </a:ext>
                  </a:extLst>
                </a:gridCol>
                <a:gridCol w="949247">
                  <a:extLst>
                    <a:ext uri="{9D8B030D-6E8A-4147-A177-3AD203B41FA5}">
                      <a16:colId xmlns:a16="http://schemas.microsoft.com/office/drawing/2014/main" val="393869700"/>
                    </a:ext>
                  </a:extLst>
                </a:gridCol>
              </a:tblGrid>
              <a:tr h="342000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第１期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第２期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第３期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第４期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6492086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保 育 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４～６月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７～９月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１～３月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3668012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提出期限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７月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17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１月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３月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31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4046184"/>
                  </a:ext>
                </a:extLst>
              </a:tr>
              <a:tr h="34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支払予定日</a:t>
                      </a:r>
                      <a:endParaRPr kumimoji="1" lang="ja-JP" altLang="en-US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２月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27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５月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7534385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57D9D4-CCE0-76B0-5F6D-931405EB5CFB}"/>
              </a:ext>
            </a:extLst>
          </p:cNvPr>
          <p:cNvSpPr txBox="1"/>
          <p:nvPr/>
        </p:nvSpPr>
        <p:spPr>
          <a:xfrm>
            <a:off x="143721" y="2315568"/>
            <a:ext cx="5130967" cy="620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 kern="1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各月に支払った保育料</a:t>
            </a:r>
            <a:r>
              <a:rPr lang="ja-JP" altLang="en-US" sz="1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が補助金額となります。令和７年９月分から課税状況等によらず、全てのお子さんの保育料が補助の対象となりました。</a:t>
            </a:r>
            <a:endParaRPr lang="en-US" altLang="ja-JP" sz="12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C385863-9127-C8AA-7541-7F6DCC5F292E}"/>
              </a:ext>
            </a:extLst>
          </p:cNvPr>
          <p:cNvSpPr txBox="1"/>
          <p:nvPr/>
        </p:nvSpPr>
        <p:spPr>
          <a:xfrm>
            <a:off x="306635" y="3499414"/>
            <a:ext cx="4928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申請期限と支払日は下の表のとおりです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4DE39F4-89E8-CCF1-C205-0E220A15F6A2}"/>
              </a:ext>
            </a:extLst>
          </p:cNvPr>
          <p:cNvSpPr/>
          <p:nvPr/>
        </p:nvSpPr>
        <p:spPr>
          <a:xfrm>
            <a:off x="5621891" y="2610006"/>
            <a:ext cx="4761691" cy="2308317"/>
          </a:xfrm>
          <a:prstGeom prst="rect">
            <a:avLst/>
          </a:prstGeom>
          <a:noFill/>
          <a:ln w="28575" cmpd="dbl">
            <a:solidFill>
              <a:schemeClr val="tx1">
                <a:lumMod val="65000"/>
                <a:lumOff val="3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6" name="図 105">
            <a:extLst>
              <a:ext uri="{FF2B5EF4-FFF2-40B4-BE49-F238E27FC236}">
                <a16:creationId xmlns:a16="http://schemas.microsoft.com/office/drawing/2014/main" id="{A68D6638-736E-30F6-7ECA-B1226DCD87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036" y="6262954"/>
            <a:ext cx="530543" cy="469612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FD1D419D-1609-F92D-E4CE-FE0C997656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244" y="1167744"/>
            <a:ext cx="601967" cy="729657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691636A-69F8-25AD-BEC9-4A364FBDA45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0" t="3705" r="3286" b="4890"/>
          <a:stretch/>
        </p:blipFill>
        <p:spPr>
          <a:xfrm>
            <a:off x="9916283" y="6893531"/>
            <a:ext cx="551692" cy="547200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BE31473-FC8F-5B63-4E5C-FC757D3ADF65}"/>
              </a:ext>
            </a:extLst>
          </p:cNvPr>
          <p:cNvSpPr txBox="1"/>
          <p:nvPr/>
        </p:nvSpPr>
        <p:spPr>
          <a:xfrm>
            <a:off x="145002" y="6081214"/>
            <a:ext cx="492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注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3)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</a:t>
            </a:r>
            <a:r>
              <a:rPr lang="ja-JP" altLang="en-US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補助金の申請は年度内に１度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申請すれば、毎期提出する必要は　　　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   ありません。</a:t>
            </a:r>
            <a:endParaRPr kumimoji="1" lang="ja-JP" altLang="en-US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8FA4E2B-7418-8F73-613A-0BB47414AE1C}"/>
              </a:ext>
            </a:extLst>
          </p:cNvPr>
          <p:cNvSpPr txBox="1"/>
          <p:nvPr/>
        </p:nvSpPr>
        <p:spPr>
          <a:xfrm>
            <a:off x="145002" y="5561601"/>
            <a:ext cx="49288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注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2)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各期の申請に間に合わなかった場合は、</a:t>
            </a:r>
            <a:r>
              <a:rPr lang="ja-JP" altLang="en-US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次期でまとめて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補助金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   を交付します。</a:t>
            </a:r>
            <a:endParaRPr kumimoji="1" lang="ja-JP" altLang="en-US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079B8F8-A10E-6E53-4612-1BDD72AD3750}"/>
              </a:ext>
            </a:extLst>
          </p:cNvPr>
          <p:cNvSpPr txBox="1"/>
          <p:nvPr/>
        </p:nvSpPr>
        <p:spPr>
          <a:xfrm>
            <a:off x="145002" y="5226653"/>
            <a:ext cx="4928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1200">
                <a:latin typeface="游ゴシック" panose="020B0400000000000000" pitchFamily="50" charset="-128"/>
                <a:ea typeface="游ゴシック" panose="020B0400000000000000" pitchFamily="50" charset="-128"/>
              </a:rPr>
              <a:t>注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1)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</a:t>
            </a:r>
            <a:r>
              <a:rPr lang="ja-JP" altLang="en-US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３月</a:t>
            </a:r>
            <a:r>
              <a:rPr lang="en-US" altLang="ja-JP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31</a:t>
            </a:r>
            <a:r>
              <a:rPr lang="ja-JP" altLang="en-US" sz="12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日までに申請がない場合は、補助金の交付はできません。</a:t>
            </a:r>
            <a:endParaRPr kumimoji="1" lang="ja-JP" altLang="en-US" sz="1200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916B2B3F-886F-0494-3543-9F1875A23510}"/>
              </a:ext>
            </a:extLst>
          </p:cNvPr>
          <p:cNvGrpSpPr/>
          <p:nvPr/>
        </p:nvGrpSpPr>
        <p:grpSpPr>
          <a:xfrm>
            <a:off x="5659683" y="2736784"/>
            <a:ext cx="4594289" cy="2126828"/>
            <a:chOff x="5698397" y="2785943"/>
            <a:chExt cx="4594289" cy="2132889"/>
          </a:xfrm>
        </p:grpSpPr>
        <p:grpSp>
          <p:nvGrpSpPr>
            <p:cNvPr id="120" name="グループ化 119">
              <a:extLst>
                <a:ext uri="{FF2B5EF4-FFF2-40B4-BE49-F238E27FC236}">
                  <a16:creationId xmlns:a16="http://schemas.microsoft.com/office/drawing/2014/main" id="{38B43A53-2AED-C75B-6B67-3C0F7F4A661F}"/>
                </a:ext>
              </a:extLst>
            </p:cNvPr>
            <p:cNvGrpSpPr/>
            <p:nvPr/>
          </p:nvGrpSpPr>
          <p:grpSpPr>
            <a:xfrm>
              <a:off x="5698397" y="2946923"/>
              <a:ext cx="4515956" cy="1971909"/>
              <a:chOff x="5460998" y="2779077"/>
              <a:chExt cx="4884226" cy="2084719"/>
            </a:xfrm>
          </p:grpSpPr>
          <p:pic>
            <p:nvPicPr>
              <p:cNvPr id="114" name="図 113">
                <a:extLst>
                  <a:ext uri="{FF2B5EF4-FFF2-40B4-BE49-F238E27FC236}">
                    <a16:creationId xmlns:a16="http://schemas.microsoft.com/office/drawing/2014/main" id="{6066C23D-8CB7-0306-37FD-A3B6B3220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52756" y="3631091"/>
                <a:ext cx="397791" cy="406948"/>
              </a:xfrm>
              <a:prstGeom prst="rect">
                <a:avLst/>
              </a:prstGeom>
            </p:spPr>
          </p:pic>
          <p:grpSp>
            <p:nvGrpSpPr>
              <p:cNvPr id="119" name="グループ化 118">
                <a:extLst>
                  <a:ext uri="{FF2B5EF4-FFF2-40B4-BE49-F238E27FC236}">
                    <a16:creationId xmlns:a16="http://schemas.microsoft.com/office/drawing/2014/main" id="{9948B31C-A21C-6738-B019-3D4FCDE16183}"/>
                  </a:ext>
                </a:extLst>
              </p:cNvPr>
              <p:cNvGrpSpPr/>
              <p:nvPr/>
            </p:nvGrpSpPr>
            <p:grpSpPr>
              <a:xfrm>
                <a:off x="5460998" y="2779077"/>
                <a:ext cx="4884226" cy="2084719"/>
                <a:chOff x="5486926" y="2703819"/>
                <a:chExt cx="4909099" cy="2109985"/>
              </a:xfrm>
            </p:grpSpPr>
            <p:grpSp>
              <p:nvGrpSpPr>
                <p:cNvPr id="110" name="グループ化 109">
                  <a:extLst>
                    <a:ext uri="{FF2B5EF4-FFF2-40B4-BE49-F238E27FC236}">
                      <a16:creationId xmlns:a16="http://schemas.microsoft.com/office/drawing/2014/main" id="{A9F9DBE9-56BC-0D5D-9C0A-F0DCE30EB31D}"/>
                    </a:ext>
                  </a:extLst>
                </p:cNvPr>
                <p:cNvGrpSpPr/>
                <p:nvPr/>
              </p:nvGrpSpPr>
              <p:grpSpPr>
                <a:xfrm>
                  <a:off x="5486926" y="2703819"/>
                  <a:ext cx="4909099" cy="2075752"/>
                  <a:chOff x="5460896" y="2680930"/>
                  <a:chExt cx="4909099" cy="2075752"/>
                </a:xfrm>
              </p:grpSpPr>
              <p:grpSp>
                <p:nvGrpSpPr>
                  <p:cNvPr id="109" name="グループ化 108">
                    <a:extLst>
                      <a:ext uri="{FF2B5EF4-FFF2-40B4-BE49-F238E27FC236}">
                        <a16:creationId xmlns:a16="http://schemas.microsoft.com/office/drawing/2014/main" id="{354AAFA4-2CDA-A4A7-EEE7-FDACD89858D2}"/>
                      </a:ext>
                    </a:extLst>
                  </p:cNvPr>
                  <p:cNvGrpSpPr/>
                  <p:nvPr/>
                </p:nvGrpSpPr>
                <p:grpSpPr>
                  <a:xfrm>
                    <a:off x="5460896" y="2680930"/>
                    <a:ext cx="4909099" cy="2075752"/>
                    <a:chOff x="5460896" y="2680930"/>
                    <a:chExt cx="4909099" cy="2075752"/>
                  </a:xfrm>
                </p:grpSpPr>
                <p:grpSp>
                  <p:nvGrpSpPr>
                    <p:cNvPr id="98" name="グループ化 97">
                      <a:extLst>
                        <a:ext uri="{FF2B5EF4-FFF2-40B4-BE49-F238E27FC236}">
                          <a16:creationId xmlns:a16="http://schemas.microsoft.com/office/drawing/2014/main" id="{0B2AB478-CAD2-7BD0-5E59-9B0D87C1EEE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762625" y="2680930"/>
                      <a:ext cx="4518982" cy="2019300"/>
                      <a:chOff x="5668020" y="2651258"/>
                      <a:chExt cx="4546912" cy="2037044"/>
                    </a:xfrm>
                  </p:grpSpPr>
                  <p:grpSp>
                    <p:nvGrpSpPr>
                      <p:cNvPr id="93" name="グループ化 92">
                        <a:extLst>
                          <a:ext uri="{FF2B5EF4-FFF2-40B4-BE49-F238E27FC236}">
                            <a16:creationId xmlns:a16="http://schemas.microsoft.com/office/drawing/2014/main" id="{CC0EDB72-5622-6BDD-29CA-2CB344D79179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5668020" y="2651258"/>
                        <a:ext cx="4546912" cy="1875341"/>
                        <a:chOff x="5668020" y="2779077"/>
                        <a:chExt cx="4546912" cy="1875341"/>
                      </a:xfrm>
                    </p:grpSpPr>
                    <p:sp>
                      <p:nvSpPr>
                        <p:cNvPr id="87" name="矢印: 上 86">
                          <a:extLst>
                            <a:ext uri="{FF2B5EF4-FFF2-40B4-BE49-F238E27FC236}">
                              <a16:creationId xmlns:a16="http://schemas.microsoft.com/office/drawing/2014/main" id="{B0D0E68E-7C10-7610-75B7-826274BDCD5B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18615532">
                          <a:off x="8892566" y="3008373"/>
                          <a:ext cx="145050" cy="1007242"/>
                        </a:xfrm>
                        <a:prstGeom prst="upArrow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solidFill>
                            <a:schemeClr val="accent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15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  <p:grpSp>
                      <p:nvGrpSpPr>
                        <p:cNvPr id="92" name="グループ化 91">
                          <a:extLst>
                            <a:ext uri="{FF2B5EF4-FFF2-40B4-BE49-F238E27FC236}">
                              <a16:creationId xmlns:a16="http://schemas.microsoft.com/office/drawing/2014/main" id="{F2CA58AC-F983-4764-71A4-0A3C38529E07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668020" y="2779077"/>
                          <a:ext cx="4546912" cy="1875341"/>
                          <a:chOff x="5668020" y="2779077"/>
                          <a:chExt cx="4546912" cy="1875341"/>
                        </a:xfrm>
                      </p:grpSpPr>
                      <p:grpSp>
                        <p:nvGrpSpPr>
                          <p:cNvPr id="86" name="グループ化 85">
                            <a:extLst>
                              <a:ext uri="{FF2B5EF4-FFF2-40B4-BE49-F238E27FC236}">
                                <a16:creationId xmlns:a16="http://schemas.microsoft.com/office/drawing/2014/main" id="{6243AC04-4555-20CC-0DBF-0BA806FE99CE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5668020" y="2779077"/>
                            <a:ext cx="4546912" cy="1875341"/>
                            <a:chOff x="5700807" y="2667557"/>
                            <a:chExt cx="4546912" cy="1875341"/>
                          </a:xfrm>
                        </p:grpSpPr>
                        <p:sp>
                          <p:nvSpPr>
                            <p:cNvPr id="83" name="テキスト ボックス 2">
                              <a:extLst>
                                <a:ext uri="{FF2B5EF4-FFF2-40B4-BE49-F238E27FC236}">
                                  <a16:creationId xmlns:a16="http://schemas.microsoft.com/office/drawing/2014/main" id="{C54DA4CF-C1EC-13C8-7DF2-385BEE6F5BC0}"/>
                                </a:ext>
                              </a:extLst>
                            </p:cNvPr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7306964" y="2667557"/>
                              <a:ext cx="1249840" cy="761615"/>
                            </a:xfrm>
                            <a:prstGeom prst="flowChartAlternateProcess">
                              <a:avLst/>
                            </a:prstGeom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  <a:effectLst>
                              <a:outerShdw blurRad="107950" dist="12700" dir="5400000" algn="ctr">
                                <a:srgbClr val="000000"/>
                              </a:outerShdw>
                            </a:effectLst>
                            <a:scene3d>
                              <a:camera prst="orthographicFront">
                                <a:rot lat="0" lon="0" rev="0"/>
                              </a:camera>
                              <a:lightRig rig="soft" dir="t">
                                <a:rot lat="0" lon="0" rev="0"/>
                              </a:lightRig>
                            </a:scene3d>
                            <a:sp3d contourW="44450" prstMaterial="matte">
                              <a:bevelT w="63500" h="63500" prst="artDeco"/>
                              <a:contourClr>
                                <a:srgbClr val="FFFFFF"/>
                              </a:contourClr>
                            </a:sp3d>
                          </p:spPr>
                          <p:txBody>
                            <a:bodyPr rot="0" vert="horz" wrap="square" lIns="72000" tIns="0" rIns="69423" bIns="0" anchor="ctr" anchorCtr="0">
                              <a:noAutofit/>
                            </a:bodyPr>
                            <a:lstStyle/>
                            <a:p>
                              <a:pPr algn="ctr">
                                <a:lnSpc>
                                  <a:spcPct val="150000"/>
                                </a:lnSpc>
                              </a:pPr>
                              <a:r>
                                <a:rPr lang="ja-JP" altLang="en-US" sz="1200" b="1" kern="100" dirty="0">
                                  <a:latin typeface="游ゴシック" panose="020B0400000000000000" pitchFamily="50" charset="-128"/>
                                  <a:ea typeface="游ゴシック" panose="020B0400000000000000" pitchFamily="50" charset="-128"/>
                                  <a:cs typeface="Times New Roman" panose="02020603050405020304" pitchFamily="18" charset="0"/>
                                </a:rPr>
                                <a:t>保　護　者</a:t>
                              </a:r>
                            </a:p>
                          </p:txBody>
                        </p:sp>
                        <p:sp>
                          <p:nvSpPr>
                            <p:cNvPr id="84" name="テキスト ボックス 2">
                              <a:extLst>
                                <a:ext uri="{FF2B5EF4-FFF2-40B4-BE49-F238E27FC236}">
                                  <a16:creationId xmlns:a16="http://schemas.microsoft.com/office/drawing/2014/main" id="{B03BBB0E-7DC2-50CA-0B1D-3C11A07A2134}"/>
                                </a:ext>
                              </a:extLst>
                            </p:cNvPr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5700807" y="3781283"/>
                              <a:ext cx="1249840" cy="761615"/>
                            </a:xfrm>
                            <a:prstGeom prst="flowChartAlternateProcess">
                              <a:avLst/>
                            </a:prstGeom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  <a:effectLst>
                              <a:outerShdw blurRad="107950" dist="12700" dir="5400000" algn="ctr">
                                <a:srgbClr val="000000"/>
                              </a:outerShdw>
                            </a:effectLst>
                            <a:scene3d>
                              <a:camera prst="orthographicFront">
                                <a:rot lat="0" lon="0" rev="0"/>
                              </a:camera>
                              <a:lightRig rig="soft" dir="t">
                                <a:rot lat="0" lon="0" rev="0"/>
                              </a:lightRig>
                            </a:scene3d>
                            <a:sp3d contourW="44450" prstMaterial="matte">
                              <a:bevelT w="63500" h="63500" prst="artDeco"/>
                              <a:contourClr>
                                <a:srgbClr val="FFFFFF"/>
                              </a:contourClr>
                            </a:sp3d>
                          </p:spPr>
                          <p:txBody>
                            <a:bodyPr rot="0" vert="horz" wrap="square" lIns="72000" tIns="0" rIns="69423" bIns="0" anchor="ctr" anchorCtr="0">
                              <a:noAutofit/>
                            </a:bodyPr>
                            <a:lstStyle/>
                            <a:p>
                              <a:pPr algn="ctr">
                                <a:lnSpc>
                                  <a:spcPct val="150000"/>
                                </a:lnSpc>
                              </a:pPr>
                              <a:r>
                                <a:rPr lang="ja-JP" altLang="en-US" sz="1200" b="1" kern="100" dirty="0">
                                  <a:latin typeface="游ゴシック" panose="020B0400000000000000" pitchFamily="50" charset="-128"/>
                                  <a:ea typeface="游ゴシック" panose="020B0400000000000000" pitchFamily="50" charset="-128"/>
                                  <a:cs typeface="Times New Roman" panose="02020603050405020304" pitchFamily="18" charset="0"/>
                                </a:rPr>
                                <a:t>大　田　区</a:t>
                              </a:r>
                            </a:p>
                          </p:txBody>
                        </p:sp>
                        <p:sp>
                          <p:nvSpPr>
                            <p:cNvPr id="85" name="テキスト ボックス 2">
                              <a:extLst>
                                <a:ext uri="{FF2B5EF4-FFF2-40B4-BE49-F238E27FC236}">
                                  <a16:creationId xmlns:a16="http://schemas.microsoft.com/office/drawing/2014/main" id="{B150CA9C-0495-9ED9-D40B-4086D24E45CF}"/>
                                </a:ext>
                              </a:extLst>
                            </p:cNvPr>
                            <p:cNvSpPr txBox="1"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8997879" y="3781283"/>
                              <a:ext cx="1249840" cy="761615"/>
                            </a:xfrm>
                            <a:prstGeom prst="flowChartAlternateProcess">
                              <a:avLst/>
                            </a:prstGeom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ln w="9525">
                              <a:noFill/>
                              <a:miter lim="800000"/>
                              <a:headEnd/>
                              <a:tailEnd/>
                            </a:ln>
                            <a:effectLst>
                              <a:outerShdw blurRad="107950" dist="12700" dir="5400000" algn="ctr">
                                <a:srgbClr val="000000"/>
                              </a:outerShdw>
                            </a:effectLst>
                            <a:scene3d>
                              <a:camera prst="orthographicFront">
                                <a:rot lat="0" lon="0" rev="0"/>
                              </a:camera>
                              <a:lightRig rig="soft" dir="t">
                                <a:rot lat="0" lon="0" rev="0"/>
                              </a:lightRig>
                            </a:scene3d>
                            <a:sp3d contourW="44450" prstMaterial="matte">
                              <a:bevelT w="63500" h="63500" prst="artDeco"/>
                              <a:contourClr>
                                <a:srgbClr val="FFFFFF"/>
                              </a:contourClr>
                            </a:sp3d>
                          </p:spPr>
                          <p:txBody>
                            <a:bodyPr rot="0" vert="horz" wrap="square" lIns="72000" tIns="0" rIns="69423" bIns="0" anchor="ctr" anchorCtr="0">
                              <a:noAutofit/>
                            </a:bodyPr>
                            <a:lstStyle/>
                            <a:p>
                              <a:pPr algn="ctr">
                                <a:lnSpc>
                                  <a:spcPct val="150000"/>
                                </a:lnSpc>
                              </a:pPr>
                              <a:r>
                                <a:rPr lang="ja-JP" altLang="en-US" sz="1200" b="1" kern="100" dirty="0">
                                  <a:latin typeface="游ゴシック" panose="020B0400000000000000" pitchFamily="50" charset="-128"/>
                                  <a:ea typeface="游ゴシック" panose="020B0400000000000000" pitchFamily="50" charset="-128"/>
                                  <a:cs typeface="Times New Roman" panose="02020603050405020304" pitchFamily="18" charset="0"/>
                                </a:rPr>
                                <a:t>保育ママ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88" name="矢印: 上 87">
                            <a:extLst>
                              <a:ext uri="{FF2B5EF4-FFF2-40B4-BE49-F238E27FC236}">
                                <a16:creationId xmlns:a16="http://schemas.microsoft.com/office/drawing/2014/main" id="{146E5BA9-A29D-C324-F858-857ACBC607D1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13779206">
                            <a:off x="6776609" y="3038950"/>
                            <a:ext cx="145050" cy="1007242"/>
                          </a:xfrm>
                          <a:prstGeom prst="upArrow">
                            <a:avLst/>
                          </a:prstGeom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ln>
                            <a:solidFill>
                              <a:schemeClr val="accent2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15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  <p:sp>
                        <p:nvSpPr>
                          <p:cNvPr id="89" name="矢印: 上 88">
                            <a:extLst>
                              <a:ext uri="{FF2B5EF4-FFF2-40B4-BE49-F238E27FC236}">
                                <a16:creationId xmlns:a16="http://schemas.microsoft.com/office/drawing/2014/main" id="{970B8C8E-C0A3-749E-1414-98DA87070885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 rot="16200000">
                            <a:off x="7884473" y="3330678"/>
                            <a:ext cx="145050" cy="1908000"/>
                          </a:xfrm>
                          <a:prstGeom prst="upArrow">
                            <a:avLst/>
                          </a:prstGeom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ln>
                            <a:solidFill>
                              <a:schemeClr val="accent2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15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/>
                          </a:p>
                        </p:txBody>
                      </p:sp>
                    </p:grpSp>
                    <p:sp>
                      <p:nvSpPr>
                        <p:cNvPr id="91" name="矢印: 上 90">
                          <a:extLst>
                            <a:ext uri="{FF2B5EF4-FFF2-40B4-BE49-F238E27FC236}">
                              <a16:creationId xmlns:a16="http://schemas.microsoft.com/office/drawing/2014/main" id="{34C1F255-2FDD-FEFF-5150-DDFCE34DE0C5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 rot="3027088">
                          <a:off x="6553034" y="2767253"/>
                          <a:ext cx="145050" cy="1260000"/>
                        </a:xfrm>
                        <a:prstGeom prst="upArrow">
                          <a:avLst/>
                        </a:prstGeom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ln>
                          <a:solidFill>
                            <a:schemeClr val="accent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15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kumimoji="1" lang="ja-JP" altLang="en-US"/>
                        </a:p>
                      </p:txBody>
                    </p:sp>
                  </p:grpSp>
                  <p:sp>
                    <p:nvSpPr>
                      <p:cNvPr id="94" name="テキスト ボックス 93">
                        <a:extLst>
                          <a:ext uri="{FF2B5EF4-FFF2-40B4-BE49-F238E27FC236}">
                            <a16:creationId xmlns:a16="http://schemas.microsoft.com/office/drawing/2014/main" id="{488D017E-5C66-9310-23D3-E33D40C6CA3F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924119" y="3012334"/>
                        <a:ext cx="568577" cy="502942"/>
                      </a:xfrm>
                      <a:prstGeom prst="ellipse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kumimoji="1" lang="ja-JP" altLang="en-US" b="1" dirty="0">
                            <a:solidFill>
                              <a:schemeClr val="accent5"/>
                            </a:solidFill>
                            <a:latin typeface="游ゴシック" panose="020B0400000000000000" pitchFamily="50" charset="-128"/>
                            <a:ea typeface="游ゴシック" panose="020B0400000000000000" pitchFamily="50" charset="-128"/>
                          </a:rPr>
                          <a:t>❶</a:t>
                        </a:r>
                      </a:p>
                    </p:txBody>
                  </p:sp>
                  <p:sp>
                    <p:nvSpPr>
                      <p:cNvPr id="95" name="テキスト ボックス 94">
                        <a:extLst>
                          <a:ext uri="{FF2B5EF4-FFF2-40B4-BE49-F238E27FC236}">
                            <a16:creationId xmlns:a16="http://schemas.microsoft.com/office/drawing/2014/main" id="{24C2AD0F-2976-B35B-BDFE-8C4E2A8A5F55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6807201" y="3305531"/>
                        <a:ext cx="568577" cy="502941"/>
                      </a:xfrm>
                      <a:prstGeom prst="ellipse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kumimoji="1" lang="ja-JP" altLang="en-US" b="1" dirty="0">
                            <a:solidFill>
                              <a:schemeClr val="accent5"/>
                            </a:solidFill>
                            <a:latin typeface="游ゴシック" panose="020B0400000000000000" pitchFamily="50" charset="-128"/>
                            <a:ea typeface="游ゴシック" panose="020B0400000000000000" pitchFamily="50" charset="-128"/>
                          </a:rPr>
                          <a:t>❷</a:t>
                        </a:r>
                      </a:p>
                    </p:txBody>
                  </p:sp>
                  <p:sp>
                    <p:nvSpPr>
                      <p:cNvPr id="96" name="テキスト ボックス 95">
                        <a:extLst>
                          <a:ext uri="{FF2B5EF4-FFF2-40B4-BE49-F238E27FC236}">
                            <a16:creationId xmlns:a16="http://schemas.microsoft.com/office/drawing/2014/main" id="{0CACCAC1-F7FA-F0A0-9BC5-F6CECC986DD4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7657187" y="4185361"/>
                        <a:ext cx="568577" cy="502941"/>
                      </a:xfrm>
                      <a:prstGeom prst="ellipse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kumimoji="1" lang="ja-JP" altLang="en-US" b="1" dirty="0">
                            <a:solidFill>
                              <a:schemeClr val="accent5"/>
                            </a:solidFill>
                            <a:latin typeface="游ゴシック" panose="020B0400000000000000" pitchFamily="50" charset="-128"/>
                            <a:ea typeface="游ゴシック" panose="020B0400000000000000" pitchFamily="50" charset="-128"/>
                          </a:rPr>
                          <a:t>❸</a:t>
                        </a:r>
                      </a:p>
                    </p:txBody>
                  </p:sp>
                  <p:sp>
                    <p:nvSpPr>
                      <p:cNvPr id="97" name="テキスト ボックス 96">
                        <a:extLst>
                          <a:ext uri="{FF2B5EF4-FFF2-40B4-BE49-F238E27FC236}">
                            <a16:creationId xmlns:a16="http://schemas.microsoft.com/office/drawing/2014/main" id="{BCF91A85-0506-EEB1-1F82-BA0A20C89A21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6119488" y="2824272"/>
                        <a:ext cx="568577" cy="502941"/>
                      </a:xfrm>
                      <a:prstGeom prst="ellipse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kumimoji="1" lang="ja-JP" altLang="en-US" b="1" dirty="0">
                            <a:solidFill>
                              <a:schemeClr val="accent5"/>
                            </a:solidFill>
                            <a:latin typeface="游ゴシック" panose="020B0400000000000000" pitchFamily="50" charset="-128"/>
                            <a:ea typeface="游ゴシック" panose="020B0400000000000000" pitchFamily="50" charset="-128"/>
                          </a:rPr>
                          <a:t>❹</a:t>
                        </a:r>
                      </a:p>
                    </p:txBody>
                  </p:sp>
                </p:grpSp>
                <p:pic>
                  <p:nvPicPr>
                    <p:cNvPr id="104" name="図 103">
                      <a:extLst>
                        <a:ext uri="{FF2B5EF4-FFF2-40B4-BE49-F238E27FC236}">
                          <a16:creationId xmlns:a16="http://schemas.microsoft.com/office/drawing/2014/main" id="{A7147E6F-30D5-200D-7948-0CC8F4CE4855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8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460896" y="4149431"/>
                      <a:ext cx="518843" cy="518843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08" name="図 107">
                      <a:extLst>
                        <a:ext uri="{FF2B5EF4-FFF2-40B4-BE49-F238E27FC236}">
                          <a16:creationId xmlns:a16="http://schemas.microsoft.com/office/drawing/2014/main" id="{14512F46-3B1E-4CFA-08BB-D0374DCC80E0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9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9929791" y="4017533"/>
                      <a:ext cx="440204" cy="739149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102" name="グループ化 101">
                    <a:extLst>
                      <a:ext uri="{FF2B5EF4-FFF2-40B4-BE49-F238E27FC236}">
                        <a16:creationId xmlns:a16="http://schemas.microsoft.com/office/drawing/2014/main" id="{E58A0372-1232-D33A-B9AC-ADB3EF073554}"/>
                      </a:ext>
                    </a:extLst>
                  </p:cNvPr>
                  <p:cNvGrpSpPr/>
                  <p:nvPr/>
                </p:nvGrpSpPr>
                <p:grpSpPr>
                  <a:xfrm>
                    <a:off x="8110410" y="3182990"/>
                    <a:ext cx="653971" cy="505844"/>
                    <a:chOff x="8160280" y="3296120"/>
                    <a:chExt cx="653971" cy="505844"/>
                  </a:xfrm>
                </p:grpSpPr>
                <p:pic>
                  <p:nvPicPr>
                    <p:cNvPr id="101" name="図 100">
                      <a:extLst>
                        <a:ext uri="{FF2B5EF4-FFF2-40B4-BE49-F238E27FC236}">
                          <a16:creationId xmlns:a16="http://schemas.microsoft.com/office/drawing/2014/main" id="{3FA4F9AB-4741-81B8-4859-DCB551CAF7FE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10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380382" y="3296120"/>
                      <a:ext cx="433869" cy="49856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00" name="図 99">
                      <a:extLst>
                        <a:ext uri="{FF2B5EF4-FFF2-40B4-BE49-F238E27FC236}">
                          <a16:creationId xmlns:a16="http://schemas.microsoft.com/office/drawing/2014/main" id="{0B50B86C-2BE3-E0A9-C38F-3F99D5F96AA8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11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8160280" y="3296121"/>
                      <a:ext cx="440205" cy="505843"/>
                    </a:xfrm>
                    <a:prstGeom prst="rect">
                      <a:avLst/>
                    </a:prstGeom>
                  </p:spPr>
                </p:pic>
              </p:grpSp>
            </p:grpSp>
            <p:pic>
              <p:nvPicPr>
                <p:cNvPr id="112" name="図 111">
                  <a:extLst>
                    <a:ext uri="{FF2B5EF4-FFF2-40B4-BE49-F238E27FC236}">
                      <a16:creationId xmlns:a16="http://schemas.microsoft.com/office/drawing/2014/main" id="{531DD4FB-1EAC-CC55-2C4C-B666B547A12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363044" y="3212772"/>
                  <a:ext cx="600426" cy="600427"/>
                </a:xfrm>
                <a:prstGeom prst="rect">
                  <a:avLst/>
                </a:prstGeom>
              </p:spPr>
            </p:pic>
            <p:pic>
              <p:nvPicPr>
                <p:cNvPr id="116" name="図 115">
                  <a:extLst>
                    <a:ext uri="{FF2B5EF4-FFF2-40B4-BE49-F238E27FC236}">
                      <a16:creationId xmlns:a16="http://schemas.microsoft.com/office/drawing/2014/main" id="{BAD260A4-2B47-6DF0-B319-E27FDCB22BA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213132" y="4246894"/>
                  <a:ext cx="574086" cy="566910"/>
                </a:xfrm>
                <a:prstGeom prst="rect">
                  <a:avLst/>
                </a:prstGeom>
              </p:spPr>
            </p:pic>
            <p:pic>
              <p:nvPicPr>
                <p:cNvPr id="118" name="図 117">
                  <a:extLst>
                    <a:ext uri="{FF2B5EF4-FFF2-40B4-BE49-F238E27FC236}">
                      <a16:creationId xmlns:a16="http://schemas.microsoft.com/office/drawing/2014/main" id="{958E010F-8B76-6DB6-0A80-BA4BE627446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943980" y="3008694"/>
                  <a:ext cx="502458" cy="446096"/>
                </a:xfrm>
                <a:prstGeom prst="rect">
                  <a:avLst/>
                </a:prstGeom>
              </p:spPr>
            </p:pic>
          </p:grpSp>
        </p:grpSp>
        <p:sp>
          <p:nvSpPr>
            <p:cNvPr id="25" name="矢印: 上 24">
              <a:extLst>
                <a:ext uri="{FF2B5EF4-FFF2-40B4-BE49-F238E27FC236}">
                  <a16:creationId xmlns:a16="http://schemas.microsoft.com/office/drawing/2014/main" id="{FFCCE5C8-58E7-5485-BE31-40433B12E95B}"/>
                </a:ext>
              </a:extLst>
            </p:cNvPr>
            <p:cNvSpPr/>
            <p:nvPr/>
          </p:nvSpPr>
          <p:spPr>
            <a:xfrm rot="16200000">
              <a:off x="8820022" y="2888363"/>
              <a:ext cx="142446" cy="519832"/>
            </a:xfrm>
            <a:prstGeom prst="up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">
              <a:extLst>
                <a:ext uri="{FF2B5EF4-FFF2-40B4-BE49-F238E27FC236}">
                  <a16:creationId xmlns:a16="http://schemas.microsoft.com/office/drawing/2014/main" id="{82A0AA1A-14B3-F18D-49C3-82F5F05D74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35418" y="2785943"/>
              <a:ext cx="1006309" cy="539307"/>
            </a:xfrm>
            <a:prstGeom prst="flowChartAlternate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rot="0" vert="horz" wrap="square" lIns="72000" tIns="0" rIns="69423" bIns="0" anchor="ctr" anchorCtr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ja-JP" altLang="en-US" sz="1100" b="1" kern="1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大田区</a:t>
              </a:r>
              <a:r>
                <a:rPr lang="en-US" altLang="ja-JP" sz="1100" b="1" kern="100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Times New Roman" panose="02020603050405020304" pitchFamily="18" charset="0"/>
                </a:rPr>
                <a:t>HP</a:t>
              </a:r>
              <a:endParaRPr lang="ja-JP" altLang="en-US" sz="11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endParaRPr>
            </a:p>
          </p:txBody>
        </p:sp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9DECB7C8-2AAA-7212-B12D-237B995B85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40345" y="3230757"/>
              <a:ext cx="552341" cy="3256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2915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2461</TotalTime>
  <Words>401</Words>
  <Application>Microsoft Office PowerPoint</Application>
  <PresentationFormat>ユーザー設定</PresentationFormat>
  <Paragraphs>68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Century</vt:lpstr>
      <vt:lpstr>Office テーマ</vt:lpstr>
      <vt:lpstr>令和７年度大田区家庭福祉員保護者補助金のご案内（令和７年９月以降）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令和7年度大田区家庭福祉員保護者補助金のご案内(令和7年9月以降</dc:title>
  <dc:creator>加藤 政輝</dc:creator>
  <cp:lastModifiedBy>加藤 政輝</cp:lastModifiedBy>
  <cp:revision>303</cp:revision>
  <cp:lastPrinted>2024-12-27T00:37:05Z</cp:lastPrinted>
  <dcterms:created xsi:type="dcterms:W3CDTF">2024-12-16T02:40:19Z</dcterms:created>
  <dcterms:modified xsi:type="dcterms:W3CDTF">2025-08-29T00:15:22Z</dcterms:modified>
</cp:coreProperties>
</file>